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6" r:id="rId1"/>
  </p:sldMasterIdLst>
  <p:notesMasterIdLst>
    <p:notesMasterId r:id="rId74"/>
  </p:notesMasterIdLst>
  <p:handoutMasterIdLst>
    <p:handoutMasterId r:id="rId75"/>
  </p:handoutMasterIdLst>
  <p:sldIdLst>
    <p:sldId id="341" r:id="rId2"/>
    <p:sldId id="343" r:id="rId3"/>
    <p:sldId id="344" r:id="rId4"/>
    <p:sldId id="430" r:id="rId5"/>
    <p:sldId id="431" r:id="rId6"/>
    <p:sldId id="432" r:id="rId7"/>
    <p:sldId id="345" r:id="rId8"/>
    <p:sldId id="346" r:id="rId9"/>
    <p:sldId id="347" r:id="rId10"/>
    <p:sldId id="348" r:id="rId11"/>
    <p:sldId id="433" r:id="rId12"/>
    <p:sldId id="349" r:id="rId13"/>
    <p:sldId id="350" r:id="rId14"/>
    <p:sldId id="355" r:id="rId15"/>
    <p:sldId id="434" r:id="rId16"/>
    <p:sldId id="354" r:id="rId17"/>
    <p:sldId id="358" r:id="rId18"/>
    <p:sldId id="356" r:id="rId19"/>
    <p:sldId id="361" r:id="rId20"/>
    <p:sldId id="362" r:id="rId21"/>
    <p:sldId id="359" r:id="rId22"/>
    <p:sldId id="364" r:id="rId23"/>
    <p:sldId id="365" r:id="rId24"/>
    <p:sldId id="429" r:id="rId25"/>
    <p:sldId id="366" r:id="rId26"/>
    <p:sldId id="367" r:id="rId27"/>
    <p:sldId id="435" r:id="rId28"/>
    <p:sldId id="369" r:id="rId29"/>
    <p:sldId id="427" r:id="rId30"/>
    <p:sldId id="436" r:id="rId31"/>
    <p:sldId id="372" r:id="rId32"/>
    <p:sldId id="376" r:id="rId33"/>
    <p:sldId id="378" r:id="rId34"/>
    <p:sldId id="379" r:id="rId35"/>
    <p:sldId id="437" r:id="rId36"/>
    <p:sldId id="428" r:id="rId37"/>
    <p:sldId id="381" r:id="rId38"/>
    <p:sldId id="438" r:id="rId39"/>
    <p:sldId id="377" r:id="rId40"/>
    <p:sldId id="390" r:id="rId41"/>
    <p:sldId id="391" r:id="rId42"/>
    <p:sldId id="424" r:id="rId43"/>
    <p:sldId id="389" r:id="rId44"/>
    <p:sldId id="382" r:id="rId45"/>
    <p:sldId id="383" r:id="rId46"/>
    <p:sldId id="393" r:id="rId47"/>
    <p:sldId id="395" r:id="rId48"/>
    <p:sldId id="396" r:id="rId49"/>
    <p:sldId id="397" r:id="rId50"/>
    <p:sldId id="398" r:id="rId51"/>
    <p:sldId id="440" r:id="rId52"/>
    <p:sldId id="403" r:id="rId53"/>
    <p:sldId id="444" r:id="rId54"/>
    <p:sldId id="441" r:id="rId55"/>
    <p:sldId id="442" r:id="rId56"/>
    <p:sldId id="400" r:id="rId57"/>
    <p:sldId id="407" r:id="rId58"/>
    <p:sldId id="443" r:id="rId59"/>
    <p:sldId id="399" r:id="rId60"/>
    <p:sldId id="408" r:id="rId61"/>
    <p:sldId id="410" r:id="rId62"/>
    <p:sldId id="411" r:id="rId63"/>
    <p:sldId id="412" r:id="rId64"/>
    <p:sldId id="413" r:id="rId65"/>
    <p:sldId id="414" r:id="rId66"/>
    <p:sldId id="415" r:id="rId67"/>
    <p:sldId id="416" r:id="rId68"/>
    <p:sldId id="417" r:id="rId69"/>
    <p:sldId id="418" r:id="rId70"/>
    <p:sldId id="423" r:id="rId71"/>
    <p:sldId id="419" r:id="rId72"/>
    <p:sldId id="422" r:id="rId73"/>
  </p:sldIdLst>
  <p:sldSz cx="12192000" cy="6858000"/>
  <p:notesSz cx="1023302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581F8E7-B1A9-4D98-BC3D-830BDC78D958}">
          <p14:sldIdLst>
            <p14:sldId id="341"/>
          </p14:sldIdLst>
        </p14:section>
        <p14:section name="Getting started" id="{73CF11F7-4058-7C4E-9399-1ADA225803DD}">
          <p14:sldIdLst>
            <p14:sldId id="343"/>
            <p14:sldId id="344"/>
            <p14:sldId id="430"/>
            <p14:sldId id="431"/>
            <p14:sldId id="432"/>
            <p14:sldId id="345"/>
            <p14:sldId id="346"/>
          </p14:sldIdLst>
        </p14:section>
        <p14:section name="Questionnaire builder" id="{57536911-F3A8-45C5-B5FA-9B0AD6A2F690}">
          <p14:sldIdLst>
            <p14:sldId id="347"/>
            <p14:sldId id="348"/>
            <p14:sldId id="433"/>
            <p14:sldId id="349"/>
            <p14:sldId id="350"/>
            <p14:sldId id="355"/>
            <p14:sldId id="434"/>
            <p14:sldId id="354"/>
            <p14:sldId id="358"/>
            <p14:sldId id="356"/>
            <p14:sldId id="361"/>
            <p14:sldId id="362"/>
            <p14:sldId id="359"/>
            <p14:sldId id="364"/>
          </p14:sldIdLst>
        </p14:section>
        <p14:section name="Task Builder" id="{4ED70D91-6CCB-40EF-B59A-BC770BD72046}">
          <p14:sldIdLst>
            <p14:sldId id="365"/>
            <p14:sldId id="429"/>
            <p14:sldId id="366"/>
            <p14:sldId id="367"/>
            <p14:sldId id="435"/>
            <p14:sldId id="369"/>
            <p14:sldId id="427"/>
            <p14:sldId id="436"/>
            <p14:sldId id="372"/>
            <p14:sldId id="376"/>
            <p14:sldId id="378"/>
            <p14:sldId id="379"/>
            <p14:sldId id="437"/>
            <p14:sldId id="428"/>
            <p14:sldId id="381"/>
            <p14:sldId id="438"/>
            <p14:sldId id="377"/>
            <p14:sldId id="390"/>
            <p14:sldId id="391"/>
            <p14:sldId id="424"/>
            <p14:sldId id="389"/>
            <p14:sldId id="382"/>
            <p14:sldId id="383"/>
            <p14:sldId id="393"/>
            <p14:sldId id="395"/>
            <p14:sldId id="396"/>
            <p14:sldId id="397"/>
            <p14:sldId id="398"/>
            <p14:sldId id="440"/>
            <p14:sldId id="403"/>
            <p14:sldId id="444"/>
            <p14:sldId id="441"/>
            <p14:sldId id="442"/>
            <p14:sldId id="400"/>
            <p14:sldId id="407"/>
            <p14:sldId id="443"/>
            <p14:sldId id="399"/>
            <p14:sldId id="408"/>
            <p14:sldId id="410"/>
          </p14:sldIdLst>
        </p14:section>
        <p14:section name="Building an Experiment" id="{64A61DE9-E879-40B9-A222-A40F87AFE938}">
          <p14:sldIdLst>
            <p14:sldId id="411"/>
            <p14:sldId id="412"/>
            <p14:sldId id="413"/>
            <p14:sldId id="414"/>
            <p14:sldId id="415"/>
            <p14:sldId id="416"/>
            <p14:sldId id="417"/>
            <p14:sldId id="418"/>
            <p14:sldId id="423"/>
            <p14:sldId id="419"/>
            <p14:sldId id="42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7D93D3-C81D-B77E-37DD-4FC894F28298}" name="Parker, Adam" initials="PA" userId="S::ucju003@ucl.ac.uk::606b9fae-d4e0-45a8-a180-63b9bdd305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58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81931" autoAdjust="0"/>
  </p:normalViewPr>
  <p:slideViewPr>
    <p:cSldViewPr snapToGrid="0">
      <p:cViewPr varScale="1">
        <p:scale>
          <a:sx n="87" d="100"/>
          <a:sy n="87" d="100"/>
        </p:scale>
        <p:origin x="1116" y="84"/>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riona Silvey" userId="6e3e60f8-0a16-4ed1-8947-d06a699e8ed2" providerId="ADAL" clId="{06C43954-B807-4F52-A13B-632C70CF8330}"/>
    <pc:docChg chg="custSel modSld">
      <pc:chgData name="Catriona Silvey" userId="6e3e60f8-0a16-4ed1-8947-d06a699e8ed2" providerId="ADAL" clId="{06C43954-B807-4F52-A13B-632C70CF8330}" dt="2023-11-20T11:40:11.999" v="15" actId="20577"/>
      <pc:docMkLst>
        <pc:docMk/>
      </pc:docMkLst>
      <pc:sldChg chg="modSp mod">
        <pc:chgData name="Catriona Silvey" userId="6e3e60f8-0a16-4ed1-8947-d06a699e8ed2" providerId="ADAL" clId="{06C43954-B807-4F52-A13B-632C70CF8330}" dt="2023-11-20T11:40:11.999" v="15" actId="20577"/>
        <pc:sldMkLst>
          <pc:docMk/>
          <pc:sldMk cId="342830240" sldId="344"/>
        </pc:sldMkLst>
        <pc:spChg chg="mod">
          <ac:chgData name="Catriona Silvey" userId="6e3e60f8-0a16-4ed1-8947-d06a699e8ed2" providerId="ADAL" clId="{06C43954-B807-4F52-A13B-632C70CF8330}" dt="2023-11-20T11:40:11.999" v="15" actId="20577"/>
          <ac:spMkLst>
            <pc:docMk/>
            <pc:sldMk cId="342830240" sldId="344"/>
            <ac:spMk id="2" creationId="{00000000-0000-0000-0000-000000000000}"/>
          </ac:spMkLst>
        </pc:spChg>
      </pc:sldChg>
      <pc:sldChg chg="modNotesTx">
        <pc:chgData name="Catriona Silvey" userId="6e3e60f8-0a16-4ed1-8947-d06a699e8ed2" providerId="ADAL" clId="{06C43954-B807-4F52-A13B-632C70CF8330}" dt="2023-11-20T11:20:22.330" v="13" actId="313"/>
        <pc:sldMkLst>
          <pc:docMk/>
          <pc:sldMk cId="3567775795" sldId="42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434311" cy="356357"/>
          </a:xfrm>
          <a:prstGeom prst="rect">
            <a:avLst/>
          </a:prstGeom>
        </p:spPr>
        <p:txBody>
          <a:bodyPr vert="horz" lIns="95079" tIns="47540" rIns="95079" bIns="47540" rtlCol="0"/>
          <a:lstStyle>
            <a:lvl1pPr algn="l">
              <a:defRPr sz="1200"/>
            </a:lvl1pPr>
          </a:lstStyle>
          <a:p>
            <a:endParaRPr lang="en-GB"/>
          </a:p>
        </p:txBody>
      </p:sp>
      <p:sp>
        <p:nvSpPr>
          <p:cNvPr id="3" name="Date Placeholder 2"/>
          <p:cNvSpPr>
            <a:spLocks noGrp="1"/>
          </p:cNvSpPr>
          <p:nvPr>
            <p:ph type="dt" sz="quarter" idx="1"/>
          </p:nvPr>
        </p:nvSpPr>
        <p:spPr>
          <a:xfrm>
            <a:off x="5796348" y="3"/>
            <a:ext cx="4434311" cy="356357"/>
          </a:xfrm>
          <a:prstGeom prst="rect">
            <a:avLst/>
          </a:prstGeom>
        </p:spPr>
        <p:txBody>
          <a:bodyPr vert="horz" lIns="95079" tIns="47540" rIns="95079" bIns="47540" rtlCol="0"/>
          <a:lstStyle>
            <a:lvl1pPr algn="r">
              <a:defRPr sz="1200"/>
            </a:lvl1pPr>
          </a:lstStyle>
          <a:p>
            <a:fld id="{C6AFF8C4-6BAE-46E1-94DA-A0258611B392}" type="datetimeFigureOut">
              <a:rPr lang="en-GB" smtClean="0"/>
              <a:t>20/11/2023</a:t>
            </a:fld>
            <a:endParaRPr lang="en-GB"/>
          </a:p>
        </p:txBody>
      </p:sp>
      <p:sp>
        <p:nvSpPr>
          <p:cNvPr id="4" name="Footer Placeholder 3"/>
          <p:cNvSpPr>
            <a:spLocks noGrp="1"/>
          </p:cNvSpPr>
          <p:nvPr>
            <p:ph type="ftr" sz="quarter" idx="2"/>
          </p:nvPr>
        </p:nvSpPr>
        <p:spPr>
          <a:xfrm>
            <a:off x="2" y="6746121"/>
            <a:ext cx="4434311" cy="356356"/>
          </a:xfrm>
          <a:prstGeom prst="rect">
            <a:avLst/>
          </a:prstGeom>
        </p:spPr>
        <p:txBody>
          <a:bodyPr vert="horz" lIns="95079" tIns="47540" rIns="95079" bIns="47540" rtlCol="0" anchor="b"/>
          <a:lstStyle>
            <a:lvl1pPr algn="l">
              <a:defRPr sz="1200"/>
            </a:lvl1pPr>
          </a:lstStyle>
          <a:p>
            <a:endParaRPr lang="en-GB"/>
          </a:p>
        </p:txBody>
      </p:sp>
      <p:sp>
        <p:nvSpPr>
          <p:cNvPr id="5" name="Slide Number Placeholder 4"/>
          <p:cNvSpPr>
            <a:spLocks noGrp="1"/>
          </p:cNvSpPr>
          <p:nvPr>
            <p:ph type="sldNum" sz="quarter" idx="3"/>
          </p:nvPr>
        </p:nvSpPr>
        <p:spPr>
          <a:xfrm>
            <a:off x="5796348" y="6746121"/>
            <a:ext cx="4434311" cy="356356"/>
          </a:xfrm>
          <a:prstGeom prst="rect">
            <a:avLst/>
          </a:prstGeom>
        </p:spPr>
        <p:txBody>
          <a:bodyPr vert="horz" lIns="95079" tIns="47540" rIns="95079" bIns="47540" rtlCol="0" anchor="b"/>
          <a:lstStyle>
            <a:lvl1pPr algn="r">
              <a:defRPr sz="1200"/>
            </a:lvl1pPr>
          </a:lstStyle>
          <a:p>
            <a:fld id="{4CC943F2-BFE8-4243-954E-C29B5DF95CFD}" type="slidenum">
              <a:rPr lang="en-GB" smtClean="0"/>
              <a:t>‹#›</a:t>
            </a:fld>
            <a:endParaRPr lang="en-GB"/>
          </a:p>
        </p:txBody>
      </p:sp>
    </p:spTree>
    <p:extLst>
      <p:ext uri="{BB962C8B-B14F-4D97-AF65-F5344CB8AC3E}">
        <p14:creationId xmlns:p14="http://schemas.microsoft.com/office/powerpoint/2010/main" val="11621665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2:47:52.422"/>
    </inkml:context>
    <inkml:brush xml:id="br0">
      <inkml:brushProperty name="width" value="0.35" units="cm"/>
      <inkml:brushProperty name="height" value="0.35" units="cm"/>
      <inkml:brushProperty name="color" value="#FFFFFF"/>
    </inkml:brush>
  </inkml:definitions>
  <inkml:trace contextRef="#ctx0" brushRef="#br0">38 0 24575,'15'0'0,"18"0"0,10 0 0,1 0 0,-11 0 0,-21 0 0,-17 0 0,-13 0 0,-13 0 0,-6 0 0,-1 0 0,-4 0 0,-5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2:47:53.296"/>
    </inkml:context>
    <inkml:brush xml:id="br0">
      <inkml:brushProperty name="width" value="0.35" units="cm"/>
      <inkml:brushProperty name="height" value="0.35" units="cm"/>
      <inkml:brushProperty name="color" value="#FFFFFF"/>
    </inkml:brush>
  </inkml:definitions>
  <inkml:trace contextRef="#ctx0" brushRef="#br0">290 122 24575,'0'1'0,"0"0"0,-1-1 0,1 1 0,0 0 0,-1 0 0,1 0 0,-1-1 0,0 1 0,1 0 0,-1-1 0,0 1 0,1 0 0,-1-1 0,0 1 0,0-1 0,1 1 0,-1-1 0,0 1 0,0-1 0,0 0 0,0 1 0,0-1 0,0 0 0,-1 1 0,-27 5 0,25-6 0,-13 3 0,0 0 0,-1-2 0,1 0 0,-1-1 0,1 0 0,-1-2 0,1 0 0,0-1 0,-30-9 0,44 11 0,1 0 0,0 0 0,0 0 0,0 0 0,0 0 0,-1 0 0,1-1 0,1 1 0,-1-1 0,0 1 0,0-1 0,1 0 0,-1 0 0,1 0 0,-1 0 0,0-2 0,1 2 0,1 1 0,-1-1 0,1 0 0,-1 1 0,1-1 0,0 0 0,0 1 0,0-1 0,0 0 0,0 1 0,1-1 0,-1 0 0,0 1 0,1-1 0,-1 0 0,1 1 0,1-3 0,1-2 0,1 1 0,-1-1 0,1 1 0,1 1 0,-1-1 0,1 0 0,0 1 0,0 0 0,0 0 0,10-5 0,16-6-1365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2:47:56.570"/>
    </inkml:context>
    <inkml:brush xml:id="br0">
      <inkml:brushProperty name="width" value="0.35" units="cm"/>
      <inkml:brushProperty name="height" value="0.35" units="cm"/>
      <inkml:brushProperty name="color" value="#FFFFFF"/>
    </inkml:brush>
  </inkml:definitions>
  <inkml:trace contextRef="#ctx0" brushRef="#br0">825 418 24575,'-1'2'0,"0"0"0,-1 0 0,1 1 0,0-1 0,1 0 0,-1 1 0,0-1 0,1 0 0,-1 1 0,1-1 0,0 1 0,0-1 0,0 1 0,0-1 0,0 1 0,0-1 0,1 1 0,-1-1 0,1 1 0,1 2 0,-1-3 0,0 1 0,-1 0 0,1 0 0,-1-1 0,1 1 0,-1 0 0,0 0 0,0 0 0,0 0 0,0-1 0,-1 1 0,1 0 0,-1 0 0,0 0 0,0-1 0,0 1 0,0-1 0,-2 5 0,-4-1 0,0-1 0,0 0 0,0 0 0,-1 0 0,0-1 0,0 0 0,0 0 0,-1-1 0,-16 5 0,14-4 0,-304 73 0,271-68 0,20-2 0,24-7 0,0 0 0,0 0 0,0 1 0,0-1 0,-1 0 0,1 0 0,0 0 0,0 0 0,0 0 0,0 1 0,0-1 0,0 0 0,1 0 0,-1 0 0,0 0 0,0 0 0,0 1 0,0-1 0,0 0 0,0 0 0,0 0 0,0 0 0,0 0 0,0 0 0,0 1 0,0-1 0,0 0 0,1 0 0,-1 0 0,0 0 0,0 0 0,0 0 0,0 0 0,0 0 0,0 0 0,1 0 0,-1 0 0,0 1 0,0-1 0,0 0 0,0 0 0,0 0 0,0 0 0,1 0 0,-1 0 0,0 0 0,0 0 0,0 0 0,0 0 0,0 0 0,1 0 0,-1-1 0,0 1 0,0 0 0,0 0 0,0 0 0,0 0 0,1 0 0,-1 0 0,0 0 0,0 0 0,44 1 0,-2-1 0,-1-3 0,0-1 0,0-2 0,0-2 0,-1-1 0,0-2 0,-1-2 0,0-2 0,-1-2 0,-1-1 0,0-1 0,-2-3 0,0 0 0,-1-3 0,-2 0 0,-1-2 0,0-2 0,28-35 0,-51 55 0,-1-1 0,0 0 0,0 0 0,-1-1 0,-1 1 0,0-1 0,0-1 0,-1 1 0,-1-1 0,0 1 0,3-19 0,-5 23 0,-1-1 0,0 1 0,0 0 0,-1-1 0,0 1 0,0 0 0,-1-1 0,0 1 0,0 0 0,-1 0 0,0 1 0,0-1 0,0 0 0,-1 1 0,0 0 0,0 0 0,-1 0 0,1 0 0,-11-8 0,8 8 0,-1 1 0,1 0 0,-1 1 0,0 0 0,-1 0 0,1 1 0,-1 0 0,1 0 0,-1 1 0,0 0 0,0 0 0,-13 0 0,-12-1 0,0 1 0,0 2 0,0 1 0,1 2 0,-1 1 0,0 2 0,-53 16 0,9 3 0,1 4 0,-73 39 0,-30 30 0,155-82 0,1 2 0,0 0 0,2 2 0,-35 37 0,53-53 0,0 1 0,0-1 0,1 1 0,0 0 0,0 0 0,0 0 0,1 0 0,-1 1 0,1-1 0,0 1 0,-1 9 0,3-12 0,0 0 0,0 0 0,0 0 0,1 0 0,-1-1 0,1 1 0,0 0 0,0 0 0,0 0 0,0 0 0,0-1 0,0 1 0,1 0 0,0-1 0,-1 0 0,1 1 0,0-1 0,0 0 0,0 0 0,1 0 0,-1 0 0,0 0 0,4 2 0,27 15 0,0 0 0,1-2 0,1-2 0,44 13 0,6 4 0,-46-17 0,-1 2 0,60 37 0,-88-48 0,0 1 0,0 1 0,-1-1 0,0 1 0,-1 1 0,0 0 0,0 0 0,0 1 0,-2-1 0,1 1 0,-1 1 0,-1 0 0,1-1 0,3 15 0,-4 0 0,0 1 0,-2 0 0,-1 0 0,-1 0 0,-3 36 0,2-45 0,-1-12 0,2-1 0,-1 1 0,1-1 0,-1 0 0,1 0 0,0 1 0,1-1 0,-1 0 0,1 0 0,0 0 0,0 0 0,2 4 0,36 39 0,-13-17 0,-13-14 0,1 3 0,20 29 0,-32-44 0,0-1 0,-1 1 0,0 0 0,0 1 0,0-1 0,-1 0 0,1 0 0,-1 1 0,0-1 0,0 1 0,-1-1 0,1 1 0,-1-1 0,-1 8 0,1-11 0,0 1 0,-1-1 0,1 0 0,-1 1 0,1-1 0,-1 0 0,0 0 0,1 1 0,-1-1 0,0 0 0,0 0 0,0 0 0,0 0 0,0 0 0,0 0 0,0-1 0,0 1 0,0 0 0,-1 0 0,1-1 0,0 1 0,0-1 0,-1 1 0,-1 0 0,1-1 0,1 1 0,-1 0 0,0-1 0,0 1 0,1 0 0,-1 0 0,1 0 0,-1 0 0,1 1 0,-1-1 0,1 0 0,-2 2 0,3-2 0,0 1 0,0-1 0,0 0 0,0 0 0,0 0 0,0 0 0,0 1 0,1-1 0,-1 0 0,0 0 0,0 0 0,1 0 0,-1 0 0,1 0 0,-1 0 0,1 0 0,0 0 0,-1 0 0,1 0 0,0 0 0,-1 0 0,1 0 0,0 0 0,0-1 0,0 1 0,0 0 0,0-1 0,0 1 0,1 0 0,2 2 0,43 40 0,71 82 0,-106-110 0,0 1 0,0 0 0,-2 1 0,0 0 0,-1 1 0,-1 0 0,0 1 0,-2-1 0,9 38 0,-14-45 0,0 0 0,0 1 0,-1-1 0,-1 0 0,0 0 0,0 1 0,-1-1 0,-1 0 0,0-1 0,0 1 0,-8 16 0,8-20 0,-1-1 0,0 1 0,0 0 0,0-1 0,-1 0 0,0 0 0,0 0 0,-1-1 0,0 1 0,0-1 0,0-1 0,0 1 0,-1-1 0,1 0 0,-1-1 0,0 1 0,-10 2 0,-12 0 0,0 0 0,0-2 0,-1-2 0,1 0 0,-1-2 0,-37-5 0,58 5 0,1-1 0,0 0 0,0-1 0,0 1 0,0-2 0,-14-5 0,20 7 0,0 0 0,0 0 0,1 0 0,-1-1 0,0 1 0,1 0 0,-1-1 0,1 1 0,-1-1 0,1 1 0,0-1 0,0 0 0,0 1 0,0-1 0,0 0 0,0 0 0,0 0 0,1 0 0,-1 0 0,0 0 0,1 0 0,0 0 0,-1 0 0,1 0 0,0 0 0,0 0 0,0 0 0,1 0 0,-1-1 0,0 1 0,2-2 0,-1-1-91,1 1 0,-1 0 0,1 0 0,0 0 0,1 0 0,-1 0 0,1 0 0,-1 0 0,1 1 0,1-1 0,-1 1 0,0 0 0,1 0 0,5-4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2:48:02.769"/>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434311" cy="356357"/>
          </a:xfrm>
          <a:prstGeom prst="rect">
            <a:avLst/>
          </a:prstGeom>
        </p:spPr>
        <p:txBody>
          <a:bodyPr vert="horz" lIns="95079" tIns="47540" rIns="95079" bIns="47540" rtlCol="0"/>
          <a:lstStyle>
            <a:lvl1pPr algn="l">
              <a:defRPr sz="1200"/>
            </a:lvl1pPr>
          </a:lstStyle>
          <a:p>
            <a:endParaRPr lang="en-GB"/>
          </a:p>
        </p:txBody>
      </p:sp>
      <p:sp>
        <p:nvSpPr>
          <p:cNvPr id="3" name="Date Placeholder 2"/>
          <p:cNvSpPr>
            <a:spLocks noGrp="1"/>
          </p:cNvSpPr>
          <p:nvPr>
            <p:ph type="dt" idx="1"/>
          </p:nvPr>
        </p:nvSpPr>
        <p:spPr>
          <a:xfrm>
            <a:off x="5796348" y="3"/>
            <a:ext cx="4434311" cy="356357"/>
          </a:xfrm>
          <a:prstGeom prst="rect">
            <a:avLst/>
          </a:prstGeom>
        </p:spPr>
        <p:txBody>
          <a:bodyPr vert="horz" lIns="95079" tIns="47540" rIns="95079" bIns="47540" rtlCol="0"/>
          <a:lstStyle>
            <a:lvl1pPr algn="r">
              <a:defRPr sz="1200"/>
            </a:lvl1pPr>
          </a:lstStyle>
          <a:p>
            <a:fld id="{FDE104B9-197B-4CA3-9956-2FB03437CFB4}" type="datetimeFigureOut">
              <a:rPr lang="en-GB" smtClean="0"/>
              <a:t>20/11/2023</a:t>
            </a:fld>
            <a:endParaRPr lang="en-GB"/>
          </a:p>
        </p:txBody>
      </p:sp>
      <p:sp>
        <p:nvSpPr>
          <p:cNvPr id="4" name="Slide Image Placeholder 3"/>
          <p:cNvSpPr>
            <a:spLocks noGrp="1" noRot="1" noChangeAspect="1"/>
          </p:cNvSpPr>
          <p:nvPr>
            <p:ph type="sldImg" idx="2"/>
          </p:nvPr>
        </p:nvSpPr>
        <p:spPr>
          <a:xfrm>
            <a:off x="2986088" y="887413"/>
            <a:ext cx="4262437" cy="2397125"/>
          </a:xfrm>
          <a:prstGeom prst="rect">
            <a:avLst/>
          </a:prstGeom>
          <a:noFill/>
          <a:ln w="12700">
            <a:solidFill>
              <a:prstClr val="black"/>
            </a:solidFill>
          </a:ln>
        </p:spPr>
        <p:txBody>
          <a:bodyPr vert="horz" lIns="95079" tIns="47540" rIns="95079" bIns="47540" rtlCol="0" anchor="ctr"/>
          <a:lstStyle/>
          <a:p>
            <a:endParaRPr lang="en-GB"/>
          </a:p>
        </p:txBody>
      </p:sp>
      <p:sp>
        <p:nvSpPr>
          <p:cNvPr id="5" name="Notes Placeholder 4"/>
          <p:cNvSpPr>
            <a:spLocks noGrp="1"/>
          </p:cNvSpPr>
          <p:nvPr>
            <p:ph type="body" sz="quarter" idx="3"/>
          </p:nvPr>
        </p:nvSpPr>
        <p:spPr>
          <a:xfrm>
            <a:off x="1023303" y="3418067"/>
            <a:ext cx="8186420" cy="2796600"/>
          </a:xfrm>
          <a:prstGeom prst="rect">
            <a:avLst/>
          </a:prstGeom>
        </p:spPr>
        <p:txBody>
          <a:bodyPr vert="horz" lIns="95079" tIns="47540" rIns="95079" bIns="4754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746121"/>
            <a:ext cx="4434311" cy="356356"/>
          </a:xfrm>
          <a:prstGeom prst="rect">
            <a:avLst/>
          </a:prstGeom>
        </p:spPr>
        <p:txBody>
          <a:bodyPr vert="horz" lIns="95079" tIns="47540" rIns="95079" bIns="47540" rtlCol="0" anchor="b"/>
          <a:lstStyle>
            <a:lvl1pPr algn="l">
              <a:defRPr sz="1200"/>
            </a:lvl1pPr>
          </a:lstStyle>
          <a:p>
            <a:endParaRPr lang="en-GB"/>
          </a:p>
        </p:txBody>
      </p:sp>
      <p:sp>
        <p:nvSpPr>
          <p:cNvPr id="7" name="Slide Number Placeholder 6"/>
          <p:cNvSpPr>
            <a:spLocks noGrp="1"/>
          </p:cNvSpPr>
          <p:nvPr>
            <p:ph type="sldNum" sz="quarter" idx="5"/>
          </p:nvPr>
        </p:nvSpPr>
        <p:spPr>
          <a:xfrm>
            <a:off x="5796348" y="6746121"/>
            <a:ext cx="4434311" cy="356356"/>
          </a:xfrm>
          <a:prstGeom prst="rect">
            <a:avLst/>
          </a:prstGeom>
        </p:spPr>
        <p:txBody>
          <a:bodyPr vert="horz" lIns="95079" tIns="47540" rIns="95079" bIns="47540" rtlCol="0" anchor="b"/>
          <a:lstStyle>
            <a:lvl1pPr algn="r">
              <a:defRPr sz="1200"/>
            </a:lvl1pPr>
          </a:lstStyle>
          <a:p>
            <a:fld id="{6E9D2DED-F6A9-4BC6-A62A-2FFE053599D9}" type="slidenum">
              <a:rPr lang="en-GB" smtClean="0"/>
              <a:t>‹#›</a:t>
            </a:fld>
            <a:endParaRPr lang="en-GB"/>
          </a:p>
        </p:txBody>
      </p:sp>
    </p:spTree>
    <p:extLst>
      <p:ext uri="{BB962C8B-B14F-4D97-AF65-F5344CB8AC3E}">
        <p14:creationId xmlns:p14="http://schemas.microsoft.com/office/powerpoint/2010/main" val="3642184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E9D2DED-F6A9-4BC6-A62A-2FFE053599D9}" type="slidenum">
              <a:rPr lang="en-GB" smtClean="0"/>
              <a:t>1</a:t>
            </a:fld>
            <a:endParaRPr lang="en-GB"/>
          </a:p>
        </p:txBody>
      </p:sp>
    </p:spTree>
    <p:extLst>
      <p:ext uri="{BB962C8B-B14F-4D97-AF65-F5344CB8AC3E}">
        <p14:creationId xmlns:p14="http://schemas.microsoft.com/office/powerpoint/2010/main" val="4047490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thing I want to do is to give my participants some instructions, introducing the experiment and the questionnaire. To do this, I add an object, under the ‘objects’ tab on the right hand side of the interface. I’ve chosen the ‘Text’ option as it will allow me to format the text using either Markdown, HTML or a combination of both. </a:t>
            </a:r>
          </a:p>
        </p:txBody>
      </p:sp>
      <p:sp>
        <p:nvSpPr>
          <p:cNvPr id="4" name="Slide Number Placeholder 3"/>
          <p:cNvSpPr>
            <a:spLocks noGrp="1"/>
          </p:cNvSpPr>
          <p:nvPr>
            <p:ph type="sldNum" sz="quarter" idx="5"/>
          </p:nvPr>
        </p:nvSpPr>
        <p:spPr/>
        <p:txBody>
          <a:bodyPr/>
          <a:lstStyle/>
          <a:p>
            <a:fld id="{6E9D2DED-F6A9-4BC6-A62A-2FFE053599D9}" type="slidenum">
              <a:rPr lang="en-GB" smtClean="0"/>
              <a:t>12</a:t>
            </a:fld>
            <a:endParaRPr lang="en-GB"/>
          </a:p>
        </p:txBody>
      </p:sp>
    </p:spTree>
    <p:extLst>
      <p:ext uri="{BB962C8B-B14F-4D97-AF65-F5344CB8AC3E}">
        <p14:creationId xmlns:p14="http://schemas.microsoft.com/office/powerpoint/2010/main" val="1168978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 have typed out the instructions in the Text object, used Markdown to format the text and HTML to add line breaks. On the left you can see how this will look to participants</a:t>
            </a:r>
          </a:p>
        </p:txBody>
      </p:sp>
      <p:sp>
        <p:nvSpPr>
          <p:cNvPr id="4" name="Slide Number Placeholder 3"/>
          <p:cNvSpPr>
            <a:spLocks noGrp="1"/>
          </p:cNvSpPr>
          <p:nvPr>
            <p:ph type="sldNum" sz="quarter" idx="5"/>
          </p:nvPr>
        </p:nvSpPr>
        <p:spPr/>
        <p:txBody>
          <a:bodyPr/>
          <a:lstStyle/>
          <a:p>
            <a:fld id="{6E9D2DED-F6A9-4BC6-A62A-2FFE053599D9}" type="slidenum">
              <a:rPr lang="en-GB" smtClean="0"/>
              <a:t>13</a:t>
            </a:fld>
            <a:endParaRPr lang="en-GB"/>
          </a:p>
        </p:txBody>
      </p:sp>
    </p:spTree>
    <p:extLst>
      <p:ext uri="{BB962C8B-B14F-4D97-AF65-F5344CB8AC3E}">
        <p14:creationId xmlns:p14="http://schemas.microsoft.com/office/powerpoint/2010/main" val="1261094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add some questions. We want these to be separate from our instructions, so click new page in the top Right hand corner. Now, to add some questions. There are two basic question types we will cover here: number entry where participants can enter any numeric value and multiple choice, where they select an answer from a series of options. First we’ll look at number entry, as we want to ask participants their age. To add a number entry question, Add Object, Number Entry then Create.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9D2DED-F6A9-4BC6-A62A-2FFE053599D9}" type="slidenum">
              <a:rPr lang="en-GB" smtClean="0"/>
              <a:t>14</a:t>
            </a:fld>
            <a:endParaRPr lang="en-GB"/>
          </a:p>
        </p:txBody>
      </p:sp>
    </p:spTree>
    <p:extLst>
      <p:ext uri="{BB962C8B-B14F-4D97-AF65-F5344CB8AC3E}">
        <p14:creationId xmlns:p14="http://schemas.microsoft.com/office/powerpoint/2010/main" val="2454081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gives you an object with the following options (from slide)</a:t>
            </a:r>
          </a:p>
        </p:txBody>
      </p:sp>
      <p:sp>
        <p:nvSpPr>
          <p:cNvPr id="4" name="Slide Number Placeholder 3"/>
          <p:cNvSpPr>
            <a:spLocks noGrp="1"/>
          </p:cNvSpPr>
          <p:nvPr>
            <p:ph type="sldNum" sz="quarter" idx="5"/>
          </p:nvPr>
        </p:nvSpPr>
        <p:spPr/>
        <p:txBody>
          <a:bodyPr/>
          <a:lstStyle/>
          <a:p>
            <a:fld id="{6E9D2DED-F6A9-4BC6-A62A-2FFE053599D9}" type="slidenum">
              <a:rPr lang="en-GB" smtClean="0"/>
              <a:t>15</a:t>
            </a:fld>
            <a:endParaRPr lang="en-GB"/>
          </a:p>
        </p:txBody>
      </p:sp>
    </p:spTree>
    <p:extLst>
      <p:ext uri="{BB962C8B-B14F-4D97-AF65-F5344CB8AC3E}">
        <p14:creationId xmlns:p14="http://schemas.microsoft.com/office/powerpoint/2010/main" val="1091224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 have renamed the object as ‘Age’. This is what responses will be saved under in the spreadsheet generated at the end of the experiment. I have typed in my question, and you can see how this will look on the left hand side. I also want this question to be compulsory, so I have left optional off. This procedure is the same if you want to include text entry (select the Text input object for short answers and the comment box object for longer answers). </a:t>
            </a:r>
          </a:p>
        </p:txBody>
      </p:sp>
      <p:sp>
        <p:nvSpPr>
          <p:cNvPr id="4" name="Slide Number Placeholder 3"/>
          <p:cNvSpPr>
            <a:spLocks noGrp="1"/>
          </p:cNvSpPr>
          <p:nvPr>
            <p:ph type="sldNum" sz="quarter" idx="5"/>
          </p:nvPr>
        </p:nvSpPr>
        <p:spPr/>
        <p:txBody>
          <a:bodyPr/>
          <a:lstStyle/>
          <a:p>
            <a:fld id="{6E9D2DED-F6A9-4BC6-A62A-2FFE053599D9}" type="slidenum">
              <a:rPr lang="en-GB" smtClean="0"/>
              <a:t>16</a:t>
            </a:fld>
            <a:endParaRPr lang="en-GB"/>
          </a:p>
        </p:txBody>
      </p:sp>
    </p:spTree>
    <p:extLst>
      <p:ext uri="{BB962C8B-B14F-4D97-AF65-F5344CB8AC3E}">
        <p14:creationId xmlns:p14="http://schemas.microsoft.com/office/powerpoint/2010/main" val="1414403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question type we will cover is multiple choice. Like with number entry, we create a multiple choice question by clicking add object but now selecting multiple choice. </a:t>
            </a:r>
          </a:p>
        </p:txBody>
      </p:sp>
      <p:sp>
        <p:nvSpPr>
          <p:cNvPr id="4" name="Slide Number Placeholder 3"/>
          <p:cNvSpPr>
            <a:spLocks noGrp="1"/>
          </p:cNvSpPr>
          <p:nvPr>
            <p:ph type="sldNum" sz="quarter" idx="5"/>
          </p:nvPr>
        </p:nvSpPr>
        <p:spPr/>
        <p:txBody>
          <a:bodyPr/>
          <a:lstStyle/>
          <a:p>
            <a:fld id="{6E9D2DED-F6A9-4BC6-A62A-2FFE053599D9}" type="slidenum">
              <a:rPr lang="en-GB" smtClean="0"/>
              <a:t>17</a:t>
            </a:fld>
            <a:endParaRPr lang="en-GB"/>
          </a:p>
        </p:txBody>
      </p:sp>
    </p:spTree>
    <p:extLst>
      <p:ext uri="{BB962C8B-B14F-4D97-AF65-F5344CB8AC3E}">
        <p14:creationId xmlns:p14="http://schemas.microsoft.com/office/powerpoint/2010/main" val="2602490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gives you an object with the following options DESCRIBE AS ON SLIDE</a:t>
            </a:r>
          </a:p>
        </p:txBody>
      </p:sp>
      <p:sp>
        <p:nvSpPr>
          <p:cNvPr id="4" name="Slide Number Placeholder 3"/>
          <p:cNvSpPr>
            <a:spLocks noGrp="1"/>
          </p:cNvSpPr>
          <p:nvPr>
            <p:ph type="sldNum" sz="quarter" idx="5"/>
          </p:nvPr>
        </p:nvSpPr>
        <p:spPr/>
        <p:txBody>
          <a:bodyPr/>
          <a:lstStyle/>
          <a:p>
            <a:fld id="{6E9D2DED-F6A9-4BC6-A62A-2FFE053599D9}" type="slidenum">
              <a:rPr lang="en-GB" smtClean="0"/>
              <a:t>18</a:t>
            </a:fld>
            <a:endParaRPr lang="en-GB"/>
          </a:p>
        </p:txBody>
      </p:sp>
    </p:spTree>
    <p:extLst>
      <p:ext uri="{BB962C8B-B14F-4D97-AF65-F5344CB8AC3E}">
        <p14:creationId xmlns:p14="http://schemas.microsoft.com/office/powerpoint/2010/main" val="263550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what it looks like filled out. I’ve gone with asking about gender. I have added Male and Female as my options, and have selected ‘allow other’ which, if selected, will display a text box where participants can enter an alternative answer.</a:t>
            </a:r>
          </a:p>
        </p:txBody>
      </p:sp>
      <p:sp>
        <p:nvSpPr>
          <p:cNvPr id="4" name="Slide Number Placeholder 3"/>
          <p:cNvSpPr>
            <a:spLocks noGrp="1"/>
          </p:cNvSpPr>
          <p:nvPr>
            <p:ph type="sldNum" sz="quarter" idx="5"/>
          </p:nvPr>
        </p:nvSpPr>
        <p:spPr/>
        <p:txBody>
          <a:bodyPr/>
          <a:lstStyle/>
          <a:p>
            <a:fld id="{6E9D2DED-F6A9-4BC6-A62A-2FFE053599D9}" type="slidenum">
              <a:rPr lang="en-GB" smtClean="0"/>
              <a:t>19</a:t>
            </a:fld>
            <a:endParaRPr lang="en-GB"/>
          </a:p>
        </p:txBody>
      </p:sp>
    </p:spTree>
    <p:extLst>
      <p:ext uri="{BB962C8B-B14F-4D97-AF65-F5344CB8AC3E}">
        <p14:creationId xmlns:p14="http://schemas.microsoft.com/office/powerpoint/2010/main" val="1541703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 thing I will cover is consent boxes. Again, we simply add a new object for these.</a:t>
            </a:r>
          </a:p>
        </p:txBody>
      </p:sp>
      <p:sp>
        <p:nvSpPr>
          <p:cNvPr id="4" name="Slide Number Placeholder 3"/>
          <p:cNvSpPr>
            <a:spLocks noGrp="1"/>
          </p:cNvSpPr>
          <p:nvPr>
            <p:ph type="sldNum" sz="quarter" idx="5"/>
          </p:nvPr>
        </p:nvSpPr>
        <p:spPr/>
        <p:txBody>
          <a:bodyPr/>
          <a:lstStyle/>
          <a:p>
            <a:fld id="{6E9D2DED-F6A9-4BC6-A62A-2FFE053599D9}" type="slidenum">
              <a:rPr lang="en-GB" smtClean="0"/>
              <a:t>20</a:t>
            </a:fld>
            <a:endParaRPr lang="en-GB"/>
          </a:p>
        </p:txBody>
      </p:sp>
    </p:spTree>
    <p:extLst>
      <p:ext uri="{BB962C8B-B14F-4D97-AF65-F5344CB8AC3E}">
        <p14:creationId xmlns:p14="http://schemas.microsoft.com/office/powerpoint/2010/main" val="3269486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Gorilla automatically generates some consent text a check box to indicate if participants agree or not. When we look at the consent Object in the objects tab, we also see that ‘use separate responses and labels’ has been selected allowing the consent statement to appear on the left hand side next to the response. </a:t>
            </a:r>
          </a:p>
        </p:txBody>
      </p:sp>
      <p:sp>
        <p:nvSpPr>
          <p:cNvPr id="4" name="Slide Number Placeholder 3"/>
          <p:cNvSpPr>
            <a:spLocks noGrp="1"/>
          </p:cNvSpPr>
          <p:nvPr>
            <p:ph type="sldNum" sz="quarter" idx="5"/>
          </p:nvPr>
        </p:nvSpPr>
        <p:spPr/>
        <p:txBody>
          <a:bodyPr/>
          <a:lstStyle/>
          <a:p>
            <a:fld id="{6E9D2DED-F6A9-4BC6-A62A-2FFE053599D9}" type="slidenum">
              <a:rPr lang="en-GB" smtClean="0"/>
              <a:t>21</a:t>
            </a:fld>
            <a:endParaRPr lang="en-GB"/>
          </a:p>
        </p:txBody>
      </p:sp>
    </p:spTree>
    <p:extLst>
      <p:ext uri="{BB962C8B-B14F-4D97-AF65-F5344CB8AC3E}">
        <p14:creationId xmlns:p14="http://schemas.microsoft.com/office/powerpoint/2010/main" val="322331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9D2DED-F6A9-4BC6-A62A-2FFE053599D9}" type="slidenum">
              <a:rPr lang="en-GB" smtClean="0"/>
              <a:t>2</a:t>
            </a:fld>
            <a:endParaRPr lang="en-GB"/>
          </a:p>
        </p:txBody>
      </p:sp>
    </p:spTree>
    <p:extLst>
      <p:ext uri="{BB962C8B-B14F-4D97-AF65-F5344CB8AC3E}">
        <p14:creationId xmlns:p14="http://schemas.microsoft.com/office/powerpoint/2010/main" val="2813938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you just repeat these steps as many times as necessary to build your questionnaire. When you are done, hit commit to save your changes</a:t>
            </a:r>
          </a:p>
        </p:txBody>
      </p:sp>
      <p:sp>
        <p:nvSpPr>
          <p:cNvPr id="4" name="Slide Number Placeholder 3"/>
          <p:cNvSpPr>
            <a:spLocks noGrp="1"/>
          </p:cNvSpPr>
          <p:nvPr>
            <p:ph type="sldNum" sz="quarter" idx="5"/>
          </p:nvPr>
        </p:nvSpPr>
        <p:spPr/>
        <p:txBody>
          <a:bodyPr/>
          <a:lstStyle/>
          <a:p>
            <a:fld id="{6E9D2DED-F6A9-4BC6-A62A-2FFE053599D9}" type="slidenum">
              <a:rPr lang="en-GB" smtClean="0"/>
              <a:t>22</a:t>
            </a:fld>
            <a:endParaRPr lang="en-GB"/>
          </a:p>
        </p:txBody>
      </p:sp>
    </p:spTree>
    <p:extLst>
      <p:ext uri="{BB962C8B-B14F-4D97-AF65-F5344CB8AC3E}">
        <p14:creationId xmlns:p14="http://schemas.microsoft.com/office/powerpoint/2010/main" val="448852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thing you need to know is how to create your experimental task in Gorilla. This uses the task builder or task builder 2. Again, Gorilla has detailed guides on how to use this which I recommend looking over. Here I’ll demonstrate how to use task builder to create a simple lexical decision task in task builder 2. </a:t>
            </a:r>
          </a:p>
        </p:txBody>
      </p:sp>
      <p:sp>
        <p:nvSpPr>
          <p:cNvPr id="4" name="Slide Number Placeholder 3"/>
          <p:cNvSpPr>
            <a:spLocks noGrp="1"/>
          </p:cNvSpPr>
          <p:nvPr>
            <p:ph type="sldNum" sz="quarter" idx="5"/>
          </p:nvPr>
        </p:nvSpPr>
        <p:spPr/>
        <p:txBody>
          <a:bodyPr/>
          <a:lstStyle/>
          <a:p>
            <a:fld id="{6E9D2DED-F6A9-4BC6-A62A-2FFE053599D9}" type="slidenum">
              <a:rPr lang="en-GB" smtClean="0"/>
              <a:t>23</a:t>
            </a:fld>
            <a:endParaRPr lang="en-GB"/>
          </a:p>
        </p:txBody>
      </p:sp>
    </p:spTree>
    <p:extLst>
      <p:ext uri="{BB962C8B-B14F-4D97-AF65-F5344CB8AC3E}">
        <p14:creationId xmlns:p14="http://schemas.microsoft.com/office/powerpoint/2010/main" val="4276323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task I will be creating in this demonstration is a lexical decision task. This is commonly used in </a:t>
            </a:r>
            <a:r>
              <a:rPr lang="en-US" dirty="0" err="1"/>
              <a:t>behavioural</a:t>
            </a:r>
            <a:r>
              <a:rPr lang="en-US" dirty="0"/>
              <a:t> studies of word processing. In these tasks, participants are asked to decide whether a character string on screen is a real word or a made up ‘pseudoword’. For this task, we will be asking participants to use a keyboard press to indicate whether the character string they see is a word or not. </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24</a:t>
            </a:fld>
            <a:endParaRPr lang="en-GB"/>
          </a:p>
        </p:txBody>
      </p:sp>
    </p:spTree>
    <p:extLst>
      <p:ext uri="{BB962C8B-B14F-4D97-AF65-F5344CB8AC3E}">
        <p14:creationId xmlns:p14="http://schemas.microsoft.com/office/powerpoint/2010/main" val="2605023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thing you need to do is create a task. Go back to the projects home page, select ‘create’ , tasks/questionnaires, task builder 2. Name your task and click create. </a:t>
            </a:r>
          </a:p>
        </p:txBody>
      </p:sp>
      <p:sp>
        <p:nvSpPr>
          <p:cNvPr id="4" name="Slide Number Placeholder 3"/>
          <p:cNvSpPr>
            <a:spLocks noGrp="1"/>
          </p:cNvSpPr>
          <p:nvPr>
            <p:ph type="sldNum" sz="quarter" idx="5"/>
          </p:nvPr>
        </p:nvSpPr>
        <p:spPr/>
        <p:txBody>
          <a:bodyPr/>
          <a:lstStyle/>
          <a:p>
            <a:fld id="{6E9D2DED-F6A9-4BC6-A62A-2FFE053599D9}" type="slidenum">
              <a:rPr lang="en-GB" smtClean="0"/>
              <a:t>25</a:t>
            </a:fld>
            <a:endParaRPr lang="en-GB"/>
          </a:p>
        </p:txBody>
      </p:sp>
    </p:spTree>
    <p:extLst>
      <p:ext uri="{BB962C8B-B14F-4D97-AF65-F5344CB8AC3E}">
        <p14:creationId xmlns:p14="http://schemas.microsoft.com/office/powerpoint/2010/main" val="2291541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shows the basic task builder interface. Tasks are made up of ‘displays’, so let’s hit edit and look at this in more detail. </a:t>
            </a:r>
          </a:p>
        </p:txBody>
      </p:sp>
      <p:sp>
        <p:nvSpPr>
          <p:cNvPr id="4" name="Slide Number Placeholder 3"/>
          <p:cNvSpPr>
            <a:spLocks noGrp="1"/>
          </p:cNvSpPr>
          <p:nvPr>
            <p:ph type="sldNum" sz="quarter" idx="5"/>
          </p:nvPr>
        </p:nvSpPr>
        <p:spPr/>
        <p:txBody>
          <a:bodyPr/>
          <a:lstStyle/>
          <a:p>
            <a:fld id="{6E9D2DED-F6A9-4BC6-A62A-2FFE053599D9}" type="slidenum">
              <a:rPr lang="en-GB" smtClean="0"/>
              <a:t>26</a:t>
            </a:fld>
            <a:endParaRPr lang="en-GB"/>
          </a:p>
        </p:txBody>
      </p:sp>
    </p:spTree>
    <p:extLst>
      <p:ext uri="{BB962C8B-B14F-4D97-AF65-F5344CB8AC3E}">
        <p14:creationId xmlns:p14="http://schemas.microsoft.com/office/powerpoint/2010/main" val="2801797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Tasks are created by building a series of ‘displays’. Add a new display by clicking the Add First Display. I am going to call this first display ‘instructions’ and create a screen that will tell the participants the instructions for the task. Gorilla automatically generates one screen in the display, so we’re going to click on this. </a:t>
            </a:r>
          </a:p>
        </p:txBody>
      </p:sp>
      <p:sp>
        <p:nvSpPr>
          <p:cNvPr id="4" name="Slide Number Placeholder 3"/>
          <p:cNvSpPr>
            <a:spLocks noGrp="1"/>
          </p:cNvSpPr>
          <p:nvPr>
            <p:ph type="sldNum" sz="quarter" idx="5"/>
          </p:nvPr>
        </p:nvSpPr>
        <p:spPr/>
        <p:txBody>
          <a:bodyPr/>
          <a:lstStyle/>
          <a:p>
            <a:fld id="{6E9D2DED-F6A9-4BC6-A62A-2FFE053599D9}" type="slidenum">
              <a:rPr lang="en-GB" smtClean="0"/>
              <a:t>27</a:t>
            </a:fld>
            <a:endParaRPr lang="en-GB"/>
          </a:p>
        </p:txBody>
      </p:sp>
    </p:spTree>
    <p:extLst>
      <p:ext uri="{BB962C8B-B14F-4D97-AF65-F5344CB8AC3E}">
        <p14:creationId xmlns:p14="http://schemas.microsoft.com/office/powerpoint/2010/main" val="3479920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brings up a selection of templates we can use to structure our screen. I will select instructions screen.</a:t>
            </a:r>
          </a:p>
        </p:txBody>
      </p:sp>
      <p:sp>
        <p:nvSpPr>
          <p:cNvPr id="4" name="Slide Number Placeholder 3"/>
          <p:cNvSpPr>
            <a:spLocks noGrp="1"/>
          </p:cNvSpPr>
          <p:nvPr>
            <p:ph type="sldNum" sz="quarter" idx="5"/>
          </p:nvPr>
        </p:nvSpPr>
        <p:spPr/>
        <p:txBody>
          <a:bodyPr/>
          <a:lstStyle/>
          <a:p>
            <a:fld id="{6E9D2DED-F6A9-4BC6-A62A-2FFE053599D9}" type="slidenum">
              <a:rPr lang="en-GB" smtClean="0"/>
              <a:t>28</a:t>
            </a:fld>
            <a:endParaRPr lang="en-GB"/>
          </a:p>
        </p:txBody>
      </p:sp>
    </p:spTree>
    <p:extLst>
      <p:ext uri="{BB962C8B-B14F-4D97-AF65-F5344CB8AC3E}">
        <p14:creationId xmlns:p14="http://schemas.microsoft.com/office/powerpoint/2010/main" val="2794626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9D2DED-F6A9-4BC6-A62A-2FFE053599D9}" type="slidenum">
              <a:rPr lang="en-GB" smtClean="0"/>
              <a:t>29</a:t>
            </a:fld>
            <a:endParaRPr lang="en-GB"/>
          </a:p>
        </p:txBody>
      </p:sp>
    </p:spTree>
    <p:extLst>
      <p:ext uri="{BB962C8B-B14F-4D97-AF65-F5344CB8AC3E}">
        <p14:creationId xmlns:p14="http://schemas.microsoft.com/office/powerpoint/2010/main" val="2644317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9D2DED-F6A9-4BC6-A62A-2FFE053599D9}" type="slidenum">
              <a:rPr lang="en-GB" smtClean="0"/>
              <a:t>30</a:t>
            </a:fld>
            <a:endParaRPr lang="en-GB"/>
          </a:p>
        </p:txBody>
      </p:sp>
    </p:spTree>
    <p:extLst>
      <p:ext uri="{BB962C8B-B14F-4D97-AF65-F5344CB8AC3E}">
        <p14:creationId xmlns:p14="http://schemas.microsoft.com/office/powerpoint/2010/main" val="634232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 have written out some simple instructions for a lexical decision task using markdown to format the text. If you want, you can alter the layout of the task elements by dragging them around the preview space on the left of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OK to write the changes.</a:t>
            </a:r>
          </a:p>
        </p:txBody>
      </p:sp>
      <p:sp>
        <p:nvSpPr>
          <p:cNvPr id="4" name="Slide Number Placeholder 3"/>
          <p:cNvSpPr>
            <a:spLocks noGrp="1"/>
          </p:cNvSpPr>
          <p:nvPr>
            <p:ph type="sldNum" sz="quarter" idx="5"/>
          </p:nvPr>
        </p:nvSpPr>
        <p:spPr/>
        <p:txBody>
          <a:bodyPr/>
          <a:lstStyle/>
          <a:p>
            <a:fld id="{6E9D2DED-F6A9-4BC6-A62A-2FFE053599D9}" type="slidenum">
              <a:rPr lang="en-GB" smtClean="0"/>
              <a:t>31</a:t>
            </a:fld>
            <a:endParaRPr lang="en-GB"/>
          </a:p>
        </p:txBody>
      </p:sp>
    </p:spTree>
    <p:extLst>
      <p:ext uri="{BB962C8B-B14F-4D97-AF65-F5344CB8AC3E}">
        <p14:creationId xmlns:p14="http://schemas.microsoft.com/office/powerpoint/2010/main" val="380744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Task builder 1 is now legacy, this presentation will focus on task builder 2, which you may not be familiar with.</a:t>
            </a:r>
          </a:p>
        </p:txBody>
      </p:sp>
      <p:sp>
        <p:nvSpPr>
          <p:cNvPr id="4" name="Slide Number Placeholder 3"/>
          <p:cNvSpPr>
            <a:spLocks noGrp="1"/>
          </p:cNvSpPr>
          <p:nvPr>
            <p:ph type="sldNum" sz="quarter" idx="5"/>
          </p:nvPr>
        </p:nvSpPr>
        <p:spPr/>
        <p:txBody>
          <a:bodyPr/>
          <a:lstStyle/>
          <a:p>
            <a:fld id="{6E9D2DED-F6A9-4BC6-A62A-2FFE053599D9}" type="slidenum">
              <a:rPr lang="en-GB" smtClean="0"/>
              <a:t>3</a:t>
            </a:fld>
            <a:endParaRPr lang="en-GB"/>
          </a:p>
        </p:txBody>
      </p:sp>
    </p:spTree>
    <p:extLst>
      <p:ext uri="{BB962C8B-B14F-4D97-AF65-F5344CB8AC3E}">
        <p14:creationId xmlns:p14="http://schemas.microsoft.com/office/powerpoint/2010/main" val="160996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thing to do is to create a second display where you set up your experimental trial structure. For this task, we want 2 elements: a fixation cross and a screen which displays the character string about which participants make the word/pseudoword decision. Create a new display after the Instructions by clicking edit then new display. Name this something logical, I have gone with </a:t>
            </a:r>
            <a:r>
              <a:rPr lang="en-US" dirty="0" err="1"/>
              <a:t>LDT_Trial</a:t>
            </a:r>
            <a:r>
              <a:rPr lang="en-US" dirty="0"/>
              <a:t>.</a:t>
            </a:r>
          </a:p>
        </p:txBody>
      </p:sp>
      <p:sp>
        <p:nvSpPr>
          <p:cNvPr id="4" name="Slide Number Placeholder 3"/>
          <p:cNvSpPr>
            <a:spLocks noGrp="1"/>
          </p:cNvSpPr>
          <p:nvPr>
            <p:ph type="sldNum" sz="quarter" idx="5"/>
          </p:nvPr>
        </p:nvSpPr>
        <p:spPr/>
        <p:txBody>
          <a:bodyPr/>
          <a:lstStyle/>
          <a:p>
            <a:fld id="{6E9D2DED-F6A9-4BC6-A62A-2FFE053599D9}" type="slidenum">
              <a:rPr lang="en-GB" smtClean="0"/>
              <a:t>32</a:t>
            </a:fld>
            <a:endParaRPr lang="en-GB"/>
          </a:p>
        </p:txBody>
      </p:sp>
    </p:spTree>
    <p:extLst>
      <p:ext uri="{BB962C8B-B14F-4D97-AF65-F5344CB8AC3E}">
        <p14:creationId xmlns:p14="http://schemas.microsoft.com/office/powerpoint/2010/main" val="2644474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thing we want to be displayed to participants is a fixation cross. There is no initial template for this so I’m going to select blank screen. </a:t>
            </a:r>
          </a:p>
        </p:txBody>
      </p:sp>
      <p:sp>
        <p:nvSpPr>
          <p:cNvPr id="4" name="Slide Number Placeholder 3"/>
          <p:cNvSpPr>
            <a:spLocks noGrp="1"/>
          </p:cNvSpPr>
          <p:nvPr>
            <p:ph type="sldNum" sz="quarter" idx="5"/>
          </p:nvPr>
        </p:nvSpPr>
        <p:spPr/>
        <p:txBody>
          <a:bodyPr/>
          <a:lstStyle/>
          <a:p>
            <a:fld id="{6E9D2DED-F6A9-4BC6-A62A-2FFE053599D9}" type="slidenum">
              <a:rPr lang="en-GB" smtClean="0"/>
              <a:t>33</a:t>
            </a:fld>
            <a:endParaRPr lang="en-GB"/>
          </a:p>
        </p:txBody>
      </p:sp>
    </p:spTree>
    <p:extLst>
      <p:ext uri="{BB962C8B-B14F-4D97-AF65-F5344CB8AC3E}">
        <p14:creationId xmlns:p14="http://schemas.microsoft.com/office/powerpoint/2010/main" val="2877281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9D2DED-F6A9-4BC6-A62A-2FFE053599D9}" type="slidenum">
              <a:rPr lang="en-GB" smtClean="0"/>
              <a:t>34</a:t>
            </a:fld>
            <a:endParaRPr lang="en-GB"/>
          </a:p>
        </p:txBody>
      </p:sp>
    </p:spTree>
    <p:extLst>
      <p:ext uri="{BB962C8B-B14F-4D97-AF65-F5344CB8AC3E}">
        <p14:creationId xmlns:p14="http://schemas.microsoft.com/office/powerpoint/2010/main" val="2173942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9D2DED-F6A9-4BC6-A62A-2FFE053599D9}" type="slidenum">
              <a:rPr lang="en-GB" smtClean="0"/>
              <a:t>35</a:t>
            </a:fld>
            <a:endParaRPr lang="en-GB"/>
          </a:p>
        </p:txBody>
      </p:sp>
    </p:spTree>
    <p:extLst>
      <p:ext uri="{BB962C8B-B14F-4D97-AF65-F5344CB8AC3E}">
        <p14:creationId xmlns:p14="http://schemas.microsoft.com/office/powerpoint/2010/main" val="2147126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have selected Blank you will be presented with a screen layout panel like the Introduction screen. Too add elements to the screen, click ‘</a:t>
            </a:r>
            <a:r>
              <a:rPr lang="en-US"/>
              <a:t>Add Object’</a:t>
            </a:r>
            <a:endParaRPr lang="en-US" dirty="0"/>
          </a:p>
        </p:txBody>
      </p:sp>
      <p:sp>
        <p:nvSpPr>
          <p:cNvPr id="4" name="Slide Number Placeholder 3"/>
          <p:cNvSpPr>
            <a:spLocks noGrp="1"/>
          </p:cNvSpPr>
          <p:nvPr>
            <p:ph type="sldNum" sz="quarter" idx="5"/>
          </p:nvPr>
        </p:nvSpPr>
        <p:spPr/>
        <p:txBody>
          <a:bodyPr/>
          <a:lstStyle/>
          <a:p>
            <a:fld id="{6E9D2DED-F6A9-4BC6-A62A-2FFE053599D9}" type="slidenum">
              <a:rPr lang="en-GB" smtClean="0"/>
              <a:t>36</a:t>
            </a:fld>
            <a:endParaRPr lang="en-GB"/>
          </a:p>
        </p:txBody>
      </p:sp>
    </p:spTree>
    <p:extLst>
      <p:ext uri="{BB962C8B-B14F-4D97-AF65-F5344CB8AC3E}">
        <p14:creationId xmlns:p14="http://schemas.microsoft.com/office/powerpoint/2010/main" val="494863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add elements for each trial by again clicking add object under the objects tab. We need two elements for each trial – the word/pseudoword to be displayed and another that registers keyboard responses.</a:t>
            </a:r>
          </a:p>
        </p:txBody>
      </p:sp>
      <p:sp>
        <p:nvSpPr>
          <p:cNvPr id="4" name="Slide Number Placeholder 3"/>
          <p:cNvSpPr>
            <a:spLocks noGrp="1"/>
          </p:cNvSpPr>
          <p:nvPr>
            <p:ph type="sldNum" sz="quarter" idx="5"/>
          </p:nvPr>
        </p:nvSpPr>
        <p:spPr/>
        <p:txBody>
          <a:bodyPr/>
          <a:lstStyle/>
          <a:p>
            <a:fld id="{6E9D2DED-F6A9-4BC6-A62A-2FFE053599D9}" type="slidenum">
              <a:rPr lang="en-GB" smtClean="0"/>
              <a:t>37</a:t>
            </a:fld>
            <a:endParaRPr lang="en-GB"/>
          </a:p>
        </p:txBody>
      </p:sp>
    </p:spTree>
    <p:extLst>
      <p:ext uri="{BB962C8B-B14F-4D97-AF65-F5344CB8AC3E}">
        <p14:creationId xmlns:p14="http://schemas.microsoft.com/office/powerpoint/2010/main" val="470804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our word stimuli, I want Gorilla to take the values from a spreadsheet. Tasks in Gorilla rely on data read in from spreadsheets, which you can either create yourself or upload. I’m going to show you how to create a spreadsheet in Gorilla. </a:t>
            </a:r>
          </a:p>
        </p:txBody>
      </p:sp>
      <p:sp>
        <p:nvSpPr>
          <p:cNvPr id="4" name="Slide Number Placeholder 3"/>
          <p:cNvSpPr>
            <a:spLocks noGrp="1"/>
          </p:cNvSpPr>
          <p:nvPr>
            <p:ph type="sldNum" sz="quarter" idx="5"/>
          </p:nvPr>
        </p:nvSpPr>
        <p:spPr/>
        <p:txBody>
          <a:bodyPr/>
          <a:lstStyle/>
          <a:p>
            <a:fld id="{6E9D2DED-F6A9-4BC6-A62A-2FFE053599D9}" type="slidenum">
              <a:rPr lang="en-GB" smtClean="0"/>
              <a:t>38</a:t>
            </a:fld>
            <a:endParaRPr lang="en-GB"/>
          </a:p>
        </p:txBody>
      </p:sp>
    </p:spTree>
    <p:extLst>
      <p:ext uri="{BB962C8B-B14F-4D97-AF65-F5344CB8AC3E}">
        <p14:creationId xmlns:p14="http://schemas.microsoft.com/office/powerpoint/2010/main" val="3586780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I’ve created the spreadsheet within Gorilla. The display column is input automatically by gorilla, but I have added two others which will tell it what word to display on each trial and the correct answer.</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39</a:t>
            </a:fld>
            <a:endParaRPr lang="en-GB"/>
          </a:p>
        </p:txBody>
      </p:sp>
    </p:spTree>
    <p:extLst>
      <p:ext uri="{BB962C8B-B14F-4D97-AF65-F5344CB8AC3E}">
        <p14:creationId xmlns:p14="http://schemas.microsoft.com/office/powerpoint/2010/main" val="491038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need to populate the spreadsheet. I click + by ‘Row’ and then ‘Add Row’.</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40</a:t>
            </a:fld>
            <a:endParaRPr lang="en-GB"/>
          </a:p>
        </p:txBody>
      </p:sp>
    </p:spTree>
    <p:extLst>
      <p:ext uri="{BB962C8B-B14F-4D97-AF65-F5344CB8AC3E}">
        <p14:creationId xmlns:p14="http://schemas.microsoft.com/office/powerpoint/2010/main" val="2180140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I’ve added 5 rows. In display for the first one, I’ve put instructions. This is because I want the instructions displayed at the start of the experiment. For the other rows, I’ve entered </a:t>
            </a:r>
            <a:r>
              <a:rPr lang="en-US" dirty="0" err="1"/>
              <a:t>LDT_Trial</a:t>
            </a:r>
            <a:r>
              <a:rPr lang="en-US" dirty="0"/>
              <a:t> which tells Gorilla to show the trial display 4 times. Note that these are highlighted in green – this shows that the spreadsheet is connected to the nominated display. The last row, where I have entered the wrong display name is not highlighted, showing that Gorilla doesn’t </a:t>
            </a:r>
            <a:r>
              <a:rPr lang="en-US" dirty="0" err="1"/>
              <a:t>recognise</a:t>
            </a:r>
            <a:r>
              <a:rPr lang="en-US" dirty="0"/>
              <a:t> it and it is not linked up</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41</a:t>
            </a:fld>
            <a:endParaRPr lang="en-GB"/>
          </a:p>
        </p:txBody>
      </p:sp>
    </p:spTree>
    <p:extLst>
      <p:ext uri="{BB962C8B-B14F-4D97-AF65-F5344CB8AC3E}">
        <p14:creationId xmlns:p14="http://schemas.microsoft.com/office/powerpoint/2010/main" val="1015365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9D2DED-F6A9-4BC6-A62A-2FFE053599D9}" type="slidenum">
              <a:rPr lang="en-GB" smtClean="0"/>
              <a:t>6</a:t>
            </a:fld>
            <a:endParaRPr lang="en-GB"/>
          </a:p>
        </p:txBody>
      </p:sp>
    </p:spTree>
    <p:extLst>
      <p:ext uri="{BB962C8B-B14F-4D97-AF65-F5344CB8AC3E}">
        <p14:creationId xmlns:p14="http://schemas.microsoft.com/office/powerpoint/2010/main" val="3768917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add some more information. In the ‘Item’ column I’ve got some words and pseudowords. In the ‘correct answer’ column, I’ve told Gorilla the correct key press.</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42</a:t>
            </a:fld>
            <a:endParaRPr lang="en-GB"/>
          </a:p>
        </p:txBody>
      </p:sp>
    </p:spTree>
    <p:extLst>
      <p:ext uri="{BB962C8B-B14F-4D97-AF65-F5344CB8AC3E}">
        <p14:creationId xmlns:p14="http://schemas.microsoft.com/office/powerpoint/2010/main" val="1989156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go back to our lexical decision task by clicking the Displays icon at the top of the left hand menu. In the text object (renamed word here), we can now tell Gorilla to retrieve the value to display by ‘binding’ the object to the spreadsheet. </a:t>
            </a:r>
          </a:p>
        </p:txBody>
      </p:sp>
      <p:sp>
        <p:nvSpPr>
          <p:cNvPr id="4" name="Slide Number Placeholder 3"/>
          <p:cNvSpPr>
            <a:spLocks noGrp="1"/>
          </p:cNvSpPr>
          <p:nvPr>
            <p:ph type="sldNum" sz="quarter" idx="5"/>
          </p:nvPr>
        </p:nvSpPr>
        <p:spPr/>
        <p:txBody>
          <a:bodyPr/>
          <a:lstStyle/>
          <a:p>
            <a:fld id="{6E9D2DED-F6A9-4BC6-A62A-2FFE053599D9}" type="slidenum">
              <a:rPr lang="en-GB" smtClean="0"/>
              <a:t>44</a:t>
            </a:fld>
            <a:endParaRPr lang="en-GB"/>
          </a:p>
        </p:txBody>
      </p:sp>
    </p:spTree>
    <p:extLst>
      <p:ext uri="{BB962C8B-B14F-4D97-AF65-F5344CB8AC3E}">
        <p14:creationId xmlns:p14="http://schemas.microsoft.com/office/powerpoint/2010/main" val="3994541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record participants’ responses using the Response object. Here I have told Gorilla what each key press maps onto in the spreadsheet. In the screen tab, I have added a scorer component to tell Gorilla what the correct answer is from the spreadsheet. </a:t>
            </a:r>
          </a:p>
        </p:txBody>
      </p:sp>
      <p:sp>
        <p:nvSpPr>
          <p:cNvPr id="4" name="Slide Number Placeholder 3"/>
          <p:cNvSpPr>
            <a:spLocks noGrp="1"/>
          </p:cNvSpPr>
          <p:nvPr>
            <p:ph type="sldNum" sz="quarter" idx="5"/>
          </p:nvPr>
        </p:nvSpPr>
        <p:spPr/>
        <p:txBody>
          <a:bodyPr/>
          <a:lstStyle/>
          <a:p>
            <a:fld id="{6E9D2DED-F6A9-4BC6-A62A-2FFE053599D9}" type="slidenum">
              <a:rPr lang="en-GB" smtClean="0"/>
              <a:t>45</a:t>
            </a:fld>
            <a:endParaRPr lang="en-GB"/>
          </a:p>
        </p:txBody>
      </p:sp>
    </p:spTree>
    <p:extLst>
      <p:ext uri="{BB962C8B-B14F-4D97-AF65-F5344CB8AC3E}">
        <p14:creationId xmlns:p14="http://schemas.microsoft.com/office/powerpoint/2010/main" val="2824541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want to randomize your trials. To do this, enter 1 in a </a:t>
            </a:r>
            <a:r>
              <a:rPr lang="en-US" dirty="0" err="1"/>
              <a:t>randomise</a:t>
            </a:r>
            <a:r>
              <a:rPr lang="en-US" dirty="0"/>
              <a:t> trials column, then use the ‘</a:t>
            </a:r>
            <a:r>
              <a:rPr lang="en-US" dirty="0" err="1"/>
              <a:t>randomisation</a:t>
            </a:r>
            <a:r>
              <a:rPr lang="en-US" dirty="0"/>
              <a:t>’ feature to randomize trials based on this.</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46</a:t>
            </a:fld>
            <a:endParaRPr lang="en-GB"/>
          </a:p>
        </p:txBody>
      </p:sp>
    </p:spTree>
    <p:extLst>
      <p:ext uri="{BB962C8B-B14F-4D97-AF65-F5344CB8AC3E}">
        <p14:creationId xmlns:p14="http://schemas.microsoft.com/office/powerpoint/2010/main" val="1397977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conducting a longer experiment, you might want to build in breaks for your participants. To do this, we create another display, here named ‘Break’. I have used the instructions template for this and have edited the text to inform participants they have an optional break</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47</a:t>
            </a:fld>
            <a:endParaRPr lang="en-GB"/>
          </a:p>
        </p:txBody>
      </p:sp>
    </p:spTree>
    <p:extLst>
      <p:ext uri="{BB962C8B-B14F-4D97-AF65-F5344CB8AC3E}">
        <p14:creationId xmlns:p14="http://schemas.microsoft.com/office/powerpoint/2010/main" val="618564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add a row in the spreadsheet where you want the break to be, in this case after 7 trials. Typing ‘Break’ in the display column tells Gorilla to display the break screen at this point.</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48</a:t>
            </a:fld>
            <a:endParaRPr lang="en-GB"/>
          </a:p>
        </p:txBody>
      </p:sp>
    </p:spTree>
    <p:extLst>
      <p:ext uri="{BB962C8B-B14F-4D97-AF65-F5344CB8AC3E}">
        <p14:creationId xmlns:p14="http://schemas.microsoft.com/office/powerpoint/2010/main" val="2407700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also want to include some practice trials at the start of your experiment. Create another display </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49</a:t>
            </a:fld>
            <a:endParaRPr lang="en-GB"/>
          </a:p>
        </p:txBody>
      </p:sp>
    </p:spTree>
    <p:extLst>
      <p:ext uri="{BB962C8B-B14F-4D97-AF65-F5344CB8AC3E}">
        <p14:creationId xmlns:p14="http://schemas.microsoft.com/office/powerpoint/2010/main" val="40251892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I’m going to create 2 practice trials, one for a word and one for a pseudoword. We want these to mimic the structure of the experimental trials (fixation cross followed by a character string on screen), but with the addition of feedback.</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50</a:t>
            </a:fld>
            <a:endParaRPr lang="en-GB"/>
          </a:p>
        </p:txBody>
      </p:sp>
    </p:spTree>
    <p:extLst>
      <p:ext uri="{BB962C8B-B14F-4D97-AF65-F5344CB8AC3E}">
        <p14:creationId xmlns:p14="http://schemas.microsoft.com/office/powerpoint/2010/main" val="1761055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have created a short introduction to differentiate the practice trials from the main experiment. </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51</a:t>
            </a:fld>
            <a:endParaRPr lang="en-GB"/>
          </a:p>
        </p:txBody>
      </p:sp>
    </p:spTree>
    <p:extLst>
      <p:ext uri="{BB962C8B-B14F-4D97-AF65-F5344CB8AC3E}">
        <p14:creationId xmlns:p14="http://schemas.microsoft.com/office/powerpoint/2010/main" val="488955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52</a:t>
            </a:fld>
            <a:endParaRPr lang="en-GB"/>
          </a:p>
        </p:txBody>
      </p:sp>
    </p:spTree>
    <p:extLst>
      <p:ext uri="{BB962C8B-B14F-4D97-AF65-F5344CB8AC3E}">
        <p14:creationId xmlns:p14="http://schemas.microsoft.com/office/powerpoint/2010/main" val="117390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9D2DED-F6A9-4BC6-A62A-2FFE053599D9}" type="slidenum">
              <a:rPr lang="en-GB" smtClean="0"/>
              <a:t>7</a:t>
            </a:fld>
            <a:endParaRPr lang="en-GB"/>
          </a:p>
        </p:txBody>
      </p:sp>
    </p:spTree>
    <p:extLst>
      <p:ext uri="{BB962C8B-B14F-4D97-AF65-F5344CB8AC3E}">
        <p14:creationId xmlns:p14="http://schemas.microsoft.com/office/powerpoint/2010/main" val="6995460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practice trials are not linked to the spreadsheet, so type the word to be displayed in the text box.</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53</a:t>
            </a:fld>
            <a:endParaRPr lang="en-GB"/>
          </a:p>
        </p:txBody>
      </p:sp>
    </p:spTree>
    <p:extLst>
      <p:ext uri="{BB962C8B-B14F-4D97-AF65-F5344CB8AC3E}">
        <p14:creationId xmlns:p14="http://schemas.microsoft.com/office/powerpoint/2010/main" val="1923086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54</a:t>
            </a:fld>
            <a:endParaRPr lang="en-GB"/>
          </a:p>
        </p:txBody>
      </p:sp>
    </p:spTree>
    <p:extLst>
      <p:ext uri="{BB962C8B-B14F-4D97-AF65-F5344CB8AC3E}">
        <p14:creationId xmlns:p14="http://schemas.microsoft.com/office/powerpoint/2010/main" val="33583244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55</a:t>
            </a:fld>
            <a:endParaRPr lang="en-GB"/>
          </a:p>
        </p:txBody>
      </p:sp>
    </p:spTree>
    <p:extLst>
      <p:ext uri="{BB962C8B-B14F-4D97-AF65-F5344CB8AC3E}">
        <p14:creationId xmlns:p14="http://schemas.microsoft.com/office/powerpoint/2010/main" val="23089331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rearrange the order of screens by dragging them into position using the 6 dots in the left hand corner of the screen</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56</a:t>
            </a:fld>
            <a:endParaRPr lang="en-GB"/>
          </a:p>
        </p:txBody>
      </p:sp>
    </p:spTree>
    <p:extLst>
      <p:ext uri="{BB962C8B-B14F-4D97-AF65-F5344CB8AC3E}">
        <p14:creationId xmlns:p14="http://schemas.microsoft.com/office/powerpoint/2010/main" val="8792676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now created some practice trials, but we won’t want these to run straight into the main experiment. You can create a screen to end the practice trials using the same method we used to create the introduction slide, or you can build a custom one which might be a good idea if you want to change the way participants continue the experiment, rather than clicking next. Here I have done that by adding a new Object, going to control, then key to continue.</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57</a:t>
            </a:fld>
            <a:endParaRPr lang="en-GB"/>
          </a:p>
        </p:txBody>
      </p:sp>
    </p:spTree>
    <p:extLst>
      <p:ext uri="{BB962C8B-B14F-4D97-AF65-F5344CB8AC3E}">
        <p14:creationId xmlns:p14="http://schemas.microsoft.com/office/powerpoint/2010/main" val="16483697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have a key to continue object instead of a continue button. I need to tell Gorilla the correct key press, and have specified the space bar here </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58</a:t>
            </a:fld>
            <a:endParaRPr lang="en-GB"/>
          </a:p>
        </p:txBody>
      </p:sp>
    </p:spTree>
    <p:extLst>
      <p:ext uri="{BB962C8B-B14F-4D97-AF65-F5344CB8AC3E}">
        <p14:creationId xmlns:p14="http://schemas.microsoft.com/office/powerpoint/2010/main" val="15079158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add a row to the spreadsheet telling Gorilla where you want the practice trials to be shown.</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59</a:t>
            </a:fld>
            <a:endParaRPr lang="en-GB"/>
          </a:p>
        </p:txBody>
      </p:sp>
    </p:spTree>
    <p:extLst>
      <p:ext uri="{BB962C8B-B14F-4D97-AF65-F5344CB8AC3E}">
        <p14:creationId xmlns:p14="http://schemas.microsoft.com/office/powerpoint/2010/main" val="42357638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thing you will probably want to add is an end screen, informing participants that they have completed the experiment and thanking them for their time. Create a display, give it a sensible name and create a new screen. Again, you can just go for the blank screen here. For this exercise, I have added a time limit so instead of having participants determine when they move on from the screen, there is a time limit for how long it is shown for. When this runs out, the screen will move on automatically. </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60</a:t>
            </a:fld>
            <a:endParaRPr lang="en-GB"/>
          </a:p>
        </p:txBody>
      </p:sp>
    </p:spTree>
    <p:extLst>
      <p:ext uri="{BB962C8B-B14F-4D97-AF65-F5344CB8AC3E}">
        <p14:creationId xmlns:p14="http://schemas.microsoft.com/office/powerpoint/2010/main" val="23369286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when I look at the SCREEN tab for this screen I have a component called ‘Time limit’. Here you can determine how long the screen is shown for (here it is 5 seconds or 5000ms). I want to add a timer which shows participants how long they have left, which I do by adding a countdown object under the objects tab.  I then need to add some text (add object, markdown text) to tell participants they have finished the experiment. Finally, I add a row at the end of my spreadsheet and type the display name to tell Gorilla to display this at the end of the experiment. </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61</a:t>
            </a:fld>
            <a:endParaRPr lang="en-GB"/>
          </a:p>
        </p:txBody>
      </p:sp>
    </p:spTree>
    <p:extLst>
      <p:ext uri="{BB962C8B-B14F-4D97-AF65-F5344CB8AC3E}">
        <p14:creationId xmlns:p14="http://schemas.microsoft.com/office/powerpoint/2010/main" val="3578610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have created your questionnaire and basic task it’s time to put the two together into an experiment. Go back to the projects home page, and you will see the questionnaire and the lexical decision task under ‘Tasks and Questionnaires’. We want to bind these together into an experiment using the experiment builder.</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62</a:t>
            </a:fld>
            <a:endParaRPr lang="en-GB"/>
          </a:p>
        </p:txBody>
      </p:sp>
    </p:spTree>
    <p:extLst>
      <p:ext uri="{BB962C8B-B14F-4D97-AF65-F5344CB8AC3E}">
        <p14:creationId xmlns:p14="http://schemas.microsoft.com/office/powerpoint/2010/main" val="1219355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shows the home page for your project. Here you will be able to see any experiments you construct, and the tasks and questionnaires you create to build these.</a:t>
            </a:r>
          </a:p>
        </p:txBody>
      </p:sp>
      <p:sp>
        <p:nvSpPr>
          <p:cNvPr id="4" name="Slide Number Placeholder 3"/>
          <p:cNvSpPr>
            <a:spLocks noGrp="1"/>
          </p:cNvSpPr>
          <p:nvPr>
            <p:ph type="sldNum" sz="quarter" idx="5"/>
          </p:nvPr>
        </p:nvSpPr>
        <p:spPr/>
        <p:txBody>
          <a:bodyPr/>
          <a:lstStyle/>
          <a:p>
            <a:fld id="{6E9D2DED-F6A9-4BC6-A62A-2FFE053599D9}" type="slidenum">
              <a:rPr lang="en-GB" smtClean="0"/>
              <a:t>8</a:t>
            </a:fld>
            <a:endParaRPr lang="en-GB"/>
          </a:p>
        </p:txBody>
      </p:sp>
    </p:spTree>
    <p:extLst>
      <p:ext uri="{BB962C8B-B14F-4D97-AF65-F5344CB8AC3E}">
        <p14:creationId xmlns:p14="http://schemas.microsoft.com/office/powerpoint/2010/main" val="1350839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an experiment, on the projects home page, click ‘Create’ , then experiments then experiment builder.</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63</a:t>
            </a:fld>
            <a:endParaRPr lang="en-GB"/>
          </a:p>
        </p:txBody>
      </p:sp>
    </p:spTree>
    <p:extLst>
      <p:ext uri="{BB962C8B-B14F-4D97-AF65-F5344CB8AC3E}">
        <p14:creationId xmlns:p14="http://schemas.microsoft.com/office/powerpoint/2010/main" val="12993860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basic experiment builder. Right now, the experiment tree only consists of a start and finish. To start adding components click ‘edit’</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64</a:t>
            </a:fld>
            <a:endParaRPr lang="en-GB"/>
          </a:p>
        </p:txBody>
      </p:sp>
    </p:spTree>
    <p:extLst>
      <p:ext uri="{BB962C8B-B14F-4D97-AF65-F5344CB8AC3E}">
        <p14:creationId xmlns:p14="http://schemas.microsoft.com/office/powerpoint/2010/main" val="39963775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Tasks and questionnaires are added as ‘Nodes’. Click ‘Add New Node’ to begin adding components.</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65</a:t>
            </a:fld>
            <a:endParaRPr lang="en-GB"/>
          </a:p>
        </p:txBody>
      </p:sp>
    </p:spTree>
    <p:extLst>
      <p:ext uri="{BB962C8B-B14F-4D97-AF65-F5344CB8AC3E}">
        <p14:creationId xmlns:p14="http://schemas.microsoft.com/office/powerpoint/2010/main" val="29298511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bring up the following menu, which shows the various types of nodes you can add in to your experiment. The first thing we want to add is our demographics questionnaire, so I have selected ‘Questionnaire’.</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66</a:t>
            </a:fld>
            <a:endParaRPr lang="en-GB"/>
          </a:p>
        </p:txBody>
      </p:sp>
    </p:spTree>
    <p:extLst>
      <p:ext uri="{BB962C8B-B14F-4D97-AF65-F5344CB8AC3E}">
        <p14:creationId xmlns:p14="http://schemas.microsoft.com/office/powerpoint/2010/main" val="11400327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takes us through to this screen which shows all available questionnaires, in this case ‘Demographics’. </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67</a:t>
            </a:fld>
            <a:endParaRPr lang="en-GB"/>
          </a:p>
        </p:txBody>
      </p:sp>
    </p:spTree>
    <p:extLst>
      <p:ext uri="{BB962C8B-B14F-4D97-AF65-F5344CB8AC3E}">
        <p14:creationId xmlns:p14="http://schemas.microsoft.com/office/powerpoint/2010/main" val="28182237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demographics questionnaire has been added as a new node. The next slide shows a video of how we add this into the experiment tree</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68</a:t>
            </a:fld>
            <a:endParaRPr lang="en-GB"/>
          </a:p>
        </p:txBody>
      </p:sp>
    </p:spTree>
    <p:extLst>
      <p:ext uri="{BB962C8B-B14F-4D97-AF65-F5344CB8AC3E}">
        <p14:creationId xmlns:p14="http://schemas.microsoft.com/office/powerpoint/2010/main" val="10743225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repeat the same steps to add the lexical decision task, just selecting task instead of questionnaire</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69</a:t>
            </a:fld>
            <a:endParaRPr lang="en-GB"/>
          </a:p>
        </p:txBody>
      </p:sp>
    </p:spTree>
    <p:extLst>
      <p:ext uri="{BB962C8B-B14F-4D97-AF65-F5344CB8AC3E}">
        <p14:creationId xmlns:p14="http://schemas.microsoft.com/office/powerpoint/2010/main" val="4441387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a full run through of the experiment</a:t>
            </a:r>
            <a:endParaRPr lang="en-GB" dirty="0"/>
          </a:p>
        </p:txBody>
      </p:sp>
      <p:sp>
        <p:nvSpPr>
          <p:cNvPr id="4" name="Slide Number Placeholder 3"/>
          <p:cNvSpPr>
            <a:spLocks noGrp="1"/>
          </p:cNvSpPr>
          <p:nvPr>
            <p:ph type="sldNum" sz="quarter" idx="5"/>
          </p:nvPr>
        </p:nvSpPr>
        <p:spPr/>
        <p:txBody>
          <a:bodyPr/>
          <a:lstStyle/>
          <a:p>
            <a:fld id="{6E9D2DED-F6A9-4BC6-A62A-2FFE053599D9}" type="slidenum">
              <a:rPr lang="en-GB" smtClean="0"/>
              <a:t>71</a:t>
            </a:fld>
            <a:endParaRPr lang="en-GB"/>
          </a:p>
        </p:txBody>
      </p:sp>
    </p:spTree>
    <p:extLst>
      <p:ext uri="{BB962C8B-B14F-4D97-AF65-F5344CB8AC3E}">
        <p14:creationId xmlns:p14="http://schemas.microsoft.com/office/powerpoint/2010/main" val="3755601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we’ll look at creating a questionnaire.  All studies will require collection of some sort of demographics information, so you will want to ask your participants some basic demographics questions. We’ll base this questionnaire on that. If you go back to the previous slide, you will see that there is a button in the top right corner which says ‘create’. We want to click this, then select tasks/questionnaires then questionnaire builder 2 to begin building our questionnaire. Gorilla will then give you the option of creating a new questionnaire or cloning an existing one. We want to create a new questionnaire. You then name your questionnaire and press ‘create’.</a:t>
            </a:r>
          </a:p>
        </p:txBody>
      </p:sp>
      <p:sp>
        <p:nvSpPr>
          <p:cNvPr id="4" name="Slide Number Placeholder 3"/>
          <p:cNvSpPr>
            <a:spLocks noGrp="1"/>
          </p:cNvSpPr>
          <p:nvPr>
            <p:ph type="sldNum" sz="quarter" idx="5"/>
          </p:nvPr>
        </p:nvSpPr>
        <p:spPr/>
        <p:txBody>
          <a:bodyPr/>
          <a:lstStyle/>
          <a:p>
            <a:fld id="{6E9D2DED-F6A9-4BC6-A62A-2FFE053599D9}" type="slidenum">
              <a:rPr lang="en-GB" smtClean="0"/>
              <a:t>9</a:t>
            </a:fld>
            <a:endParaRPr lang="en-GB"/>
          </a:p>
        </p:txBody>
      </p:sp>
    </p:spTree>
    <p:extLst>
      <p:ext uri="{BB962C8B-B14F-4D97-AF65-F5344CB8AC3E}">
        <p14:creationId xmlns:p14="http://schemas.microsoft.com/office/powerpoint/2010/main" val="1820785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shows the questionnaire builder interface. Questionnaires are made up of ‘Pages’ to which we add ‘objects’ to build the questionnaire. Click ‘Edit’ in the top right corner to begin building your questionnaire.</a:t>
            </a:r>
          </a:p>
        </p:txBody>
      </p:sp>
      <p:sp>
        <p:nvSpPr>
          <p:cNvPr id="4" name="Slide Number Placeholder 3"/>
          <p:cNvSpPr>
            <a:spLocks noGrp="1"/>
          </p:cNvSpPr>
          <p:nvPr>
            <p:ph type="sldNum" sz="quarter" idx="5"/>
          </p:nvPr>
        </p:nvSpPr>
        <p:spPr/>
        <p:txBody>
          <a:bodyPr/>
          <a:lstStyle/>
          <a:p>
            <a:fld id="{6E9D2DED-F6A9-4BC6-A62A-2FFE053599D9}" type="slidenum">
              <a:rPr lang="en-GB" smtClean="0"/>
              <a:t>10</a:t>
            </a:fld>
            <a:endParaRPr lang="en-GB"/>
          </a:p>
        </p:txBody>
      </p:sp>
    </p:spTree>
    <p:extLst>
      <p:ext uri="{BB962C8B-B14F-4D97-AF65-F5344CB8AC3E}">
        <p14:creationId xmlns:p14="http://schemas.microsoft.com/office/powerpoint/2010/main" val="1822282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shows all the pages of your questionnaire. Click on ‘Page 1’ to begin creating a questionnaire</a:t>
            </a:r>
          </a:p>
        </p:txBody>
      </p:sp>
      <p:sp>
        <p:nvSpPr>
          <p:cNvPr id="4" name="Slide Number Placeholder 3"/>
          <p:cNvSpPr>
            <a:spLocks noGrp="1"/>
          </p:cNvSpPr>
          <p:nvPr>
            <p:ph type="sldNum" sz="quarter" idx="5"/>
          </p:nvPr>
        </p:nvSpPr>
        <p:spPr/>
        <p:txBody>
          <a:bodyPr/>
          <a:lstStyle/>
          <a:p>
            <a:fld id="{6E9D2DED-F6A9-4BC6-A62A-2FFE053599D9}" type="slidenum">
              <a:rPr lang="en-GB" smtClean="0"/>
              <a:t>11</a:t>
            </a:fld>
            <a:endParaRPr lang="en-GB"/>
          </a:p>
        </p:txBody>
      </p:sp>
    </p:spTree>
    <p:extLst>
      <p:ext uri="{BB962C8B-B14F-4D97-AF65-F5344CB8AC3E}">
        <p14:creationId xmlns:p14="http://schemas.microsoft.com/office/powerpoint/2010/main" val="2753699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42A5E401-1F66-4BFC-BC36-F36547F22262}" type="datetime1">
              <a:rPr lang="en-US" smtClean="0"/>
              <a:t>11/20/2023</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9626051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BAA3D-CF92-4D15-98DC-074065FBDFF1}" type="datetime1">
              <a:rPr lang="en-US" smtClean="0"/>
              <a:t>11/20/2023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38233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E755AF-DE62-4A2F-8A70-8DFFC6DFF90F}" type="datetime1">
              <a:rPr lang="en-US" smtClean="0"/>
              <a:t>11/20/2023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66162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3B9FFD-B5C4-46B1-9F01-B0587E0A9A34}" type="datetime1">
              <a:rPr lang="en-US" smtClean="0"/>
              <a:t>11/20/2023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05432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7F54501A-ED05-4CC6-8868-B9E77B25DA53}" type="datetime1">
              <a:rPr lang="en-US" smtClean="0"/>
              <a:t>11/20/2023</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4772330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F73641-35BB-41A6-BD5B-C99C14852832}" type="datetime1">
              <a:rPr lang="en-US" smtClean="0"/>
              <a:t>11/20/2023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96009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730EDA-1549-4614-8590-9F676EA99CA9}" type="datetime1">
              <a:rPr lang="en-US" smtClean="0"/>
              <a:t>11/20/2023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2440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CAC4A2-8F22-4738-BD36-09BC00965FC6}" type="datetime1">
              <a:rPr lang="en-US" smtClean="0"/>
              <a:t>11/20/2023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8406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56F32-223D-4BC1-9CE7-8DA519BE9232}" type="datetime1">
              <a:rPr lang="en-US" smtClean="0"/>
              <a:t>11/20/2023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8037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6E8E260-D600-4063-A978-8357A1A1A160}" type="datetime1">
              <a:rPr lang="en-US" smtClean="0"/>
              <a:t>11/20/2023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6D22F896-40B5-4ADD-8801-0D06FADFA095}"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00133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C67CC5CC-76C5-4D83-B699-A419481D51E2}" type="datetime1">
              <a:rPr lang="en-US" smtClean="0"/>
              <a:t>11/20/2023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6D22F896-40B5-4ADD-8801-0D06FADFA095}"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00311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FF4C67C3-5CF7-4C29-A06C-3238BAA55634}" type="datetime1">
              <a:rPr lang="en-US" smtClean="0"/>
              <a:t>11/20/2023</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201690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mailto:laura.bourne.15@ucl.ac.uk"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support.gorilla.sc/support/html" TargetMode="External"/><Relationship Id="rId5" Type="http://schemas.openxmlformats.org/officeDocument/2006/relationships/hyperlink" Target="https://app.gorilla.sc/support/markdown" TargetMode="External"/><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hyperlink" Target="https://support.gorilla.sc/support/tools/questionnaire-builder-2" TargetMode="External"/><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support.gorilla.sc/support/tools/task-builder-2" TargetMode="External"/><Relationship Id="rId5" Type="http://schemas.openxmlformats.org/officeDocument/2006/relationships/hyperlink" Target="https://support.gorilla.sc/support/reference/faq/task-builder#overview" TargetMode="External"/><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620.png"/><Relationship Id="rId3" Type="http://schemas.openxmlformats.org/officeDocument/2006/relationships/slideLayout" Target="../slideLayouts/slideLayout2.xml"/><Relationship Id="rId7" Type="http://schemas.openxmlformats.org/officeDocument/2006/relationships/image" Target="../media/image590.png"/><Relationship Id="rId12" Type="http://schemas.openxmlformats.org/officeDocument/2006/relationships/customXml" Target="../ink/ink4.xml"/><Relationship Id="rId2" Type="http://schemas.openxmlformats.org/officeDocument/2006/relationships/audio" Target="../media/media42.m4a"/><Relationship Id="rId1" Type="http://schemas.microsoft.com/office/2007/relationships/media" Target="../media/media42.m4a"/><Relationship Id="rId11" Type="http://schemas.openxmlformats.org/officeDocument/2006/relationships/image" Target="../media/image610.png"/><Relationship Id="rId5" Type="http://schemas.openxmlformats.org/officeDocument/2006/relationships/customXml" Target="../ink/ink1.xml"/><Relationship Id="rId15" Type="http://schemas.openxmlformats.org/officeDocument/2006/relationships/image" Target="../media/image3.png"/><Relationship Id="rId10" Type="http://schemas.openxmlformats.org/officeDocument/2006/relationships/customXml" Target="../ink/ink3.xml"/><Relationship Id="rId4" Type="http://schemas.openxmlformats.org/officeDocument/2006/relationships/notesSlide" Target="../notesSlides/notesSlide40.xml"/><Relationship Id="rId9" Type="http://schemas.openxmlformats.org/officeDocument/2006/relationships/image" Target="../media/image600.png"/><Relationship Id="rId1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63.pn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64.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png"/><Relationship Id="rId5" Type="http://schemas.openxmlformats.org/officeDocument/2006/relationships/image" Target="../media/image68.png"/><Relationship Id="rId4"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3.png"/><Relationship Id="rId5" Type="http://schemas.openxmlformats.org/officeDocument/2006/relationships/image" Target="../media/image69.png"/><Relationship Id="rId4"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3.png"/><Relationship Id="rId5" Type="http://schemas.openxmlformats.org/officeDocument/2006/relationships/image" Target="../media/image70.png"/><Relationship Id="rId4"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3.png"/><Relationship Id="rId5" Type="http://schemas.openxmlformats.org/officeDocument/2006/relationships/image" Target="../media/image71.png"/><Relationship Id="rId4"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72.png"/><Relationship Id="rId5" Type="http://schemas.openxmlformats.org/officeDocument/2006/relationships/image" Target="../media/image3.png"/><Relationship Id="rId4"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3.png"/><Relationship Id="rId5" Type="http://schemas.openxmlformats.org/officeDocument/2006/relationships/image" Target="../media/image73.png"/><Relationship Id="rId4"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6.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3.png"/><Relationship Id="rId5" Type="http://schemas.openxmlformats.org/officeDocument/2006/relationships/hyperlink" Target="https://support.gorilla.sc/support/reference/faq/experiments#overview" TargetMode="External"/><Relationship Id="rId4"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3.png"/><Relationship Id="rId5" Type="http://schemas.openxmlformats.org/officeDocument/2006/relationships/image" Target="../media/image77.png"/><Relationship Id="rId4"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3.png"/><Relationship Id="rId5" Type="http://schemas.openxmlformats.org/officeDocument/2006/relationships/image" Target="../media/image78.png"/><Relationship Id="rId4"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3.png"/><Relationship Id="rId5" Type="http://schemas.openxmlformats.org/officeDocument/2006/relationships/image" Target="../media/image79.png"/><Relationship Id="rId4"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3.png"/><Relationship Id="rId5" Type="http://schemas.openxmlformats.org/officeDocument/2006/relationships/image" Target="../media/image80.png"/><Relationship Id="rId4"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81.png"/><Relationship Id="rId5" Type="http://schemas.openxmlformats.org/officeDocument/2006/relationships/image" Target="../media/image3.png"/><Relationship Id="rId4" Type="http://schemas.openxmlformats.org/officeDocument/2006/relationships/notesSlide" Target="../notesSlides/notesSlide6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3.png"/><Relationship Id="rId5" Type="http://schemas.openxmlformats.org/officeDocument/2006/relationships/image" Target="../media/image82.png"/><Relationship Id="rId4"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0.m4a"/><Relationship Id="rId7" Type="http://schemas.openxmlformats.org/officeDocument/2006/relationships/image" Target="../media/image83.png"/><Relationship Id="rId2" Type="http://schemas.openxmlformats.org/officeDocument/2006/relationships/video" Target="../media/media69.webm"/><Relationship Id="rId1" Type="http://schemas.microsoft.com/office/2007/relationships/media" Target="../media/media69.webm"/><Relationship Id="rId6" Type="http://schemas.openxmlformats.org/officeDocument/2006/relationships/notesSlide" Target="../notesSlides/notesSlide66.xml"/><Relationship Id="rId5" Type="http://schemas.openxmlformats.org/officeDocument/2006/relationships/slideLayout" Target="../slideLayouts/slideLayout2.xml"/><Relationship Id="rId4" Type="http://schemas.openxmlformats.org/officeDocument/2006/relationships/audio" Target="../media/media70.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2.mp4"/><Relationship Id="rId1" Type="http://schemas.microsoft.com/office/2007/relationships/media" Target="../media/media72.mp4"/><Relationship Id="rId5" Type="http://schemas.openxmlformats.org/officeDocument/2006/relationships/image" Target="../media/image84.png"/><Relationship Id="rId4" Type="http://schemas.openxmlformats.org/officeDocument/2006/relationships/notesSlide" Target="../notesSlides/notesSlide6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6" name="Rectangle 7">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7" name="Rectangle 9">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GB"/>
          </a:p>
        </p:txBody>
      </p:sp>
      <p:sp>
        <p:nvSpPr>
          <p:cNvPr id="28" name="Rectangle 11">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noFill/>
          <a:ln w="6350" cap="sq" cmpd="sng" algn="ctr">
            <a:solidFill>
              <a:schemeClr val="tx1">
                <a:lumMod val="75000"/>
                <a:lumOff val="25000"/>
              </a:schemeClr>
            </a:solidFill>
            <a:prstDash val="solid"/>
            <a:miter lim="800000"/>
          </a:ln>
          <a:effectLst/>
        </p:spPr>
        <p:txBody>
          <a:bodyPr/>
          <a:lstStyle/>
          <a:p>
            <a:endParaRPr lang="en-GB"/>
          </a:p>
        </p:txBody>
      </p:sp>
      <p:sp>
        <p:nvSpPr>
          <p:cNvPr id="2" name="Title 1"/>
          <p:cNvSpPr>
            <a:spLocks noGrp="1"/>
          </p:cNvSpPr>
          <p:nvPr>
            <p:ph type="ctrTitle"/>
          </p:nvPr>
        </p:nvSpPr>
        <p:spPr>
          <a:xfrm>
            <a:off x="1243632" y="1559768"/>
            <a:ext cx="9678368" cy="3135379"/>
          </a:xfrm>
        </p:spPr>
        <p:txBody>
          <a:bodyPr>
            <a:normAutofit/>
          </a:bodyPr>
          <a:lstStyle/>
          <a:p>
            <a:r>
              <a:rPr lang="en-GB" sz="6600" b="1">
                <a:effectLst>
                  <a:outerShdw blurRad="38100" dist="38100" dir="2700000" algn="tl">
                    <a:srgbClr val="000000">
                      <a:alpha val="43137"/>
                    </a:srgbClr>
                  </a:outerShdw>
                </a:effectLst>
              </a:rPr>
              <a:t>(RE)Introduction to gorilla</a:t>
            </a:r>
            <a:endParaRPr lang="en-GB" sz="66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243633" y="4817251"/>
            <a:ext cx="9678367" cy="688024"/>
          </a:xfrm>
        </p:spPr>
        <p:txBody>
          <a:bodyPr>
            <a:normAutofit/>
          </a:bodyPr>
          <a:lstStyle/>
          <a:p>
            <a:pPr>
              <a:spcAft>
                <a:spcPts val="600"/>
              </a:spcAft>
            </a:pPr>
            <a:r>
              <a:rPr lang="en-GB" b="1"/>
              <a:t>Rebecca Norman (rebecca.norman.19</a:t>
            </a:r>
            <a:r>
              <a:rPr lang="en-GB" b="1">
                <a:hlinkClick r:id="rId5"/>
              </a:rPr>
              <a:t>@ucl.ac.uk</a:t>
            </a:r>
            <a:r>
              <a:rPr lang="en-GB" b="1"/>
              <a:t>)</a:t>
            </a:r>
          </a:p>
          <a:p>
            <a:pPr>
              <a:spcAft>
                <a:spcPts val="600"/>
              </a:spcAft>
            </a:pPr>
            <a:endParaRPr lang="en-GB" b="1"/>
          </a:p>
        </p:txBody>
      </p:sp>
      <p:sp>
        <p:nvSpPr>
          <p:cNvPr id="29" name="Rectangle 13">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0" name="Straight Connector 15">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17">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19">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C239C921-D6E9-CBCC-0626-08665D403F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4677" y="6048756"/>
            <a:ext cx="487363" cy="487363"/>
          </a:xfrm>
          <a:prstGeom prst="rect">
            <a:avLst/>
          </a:prstGeom>
        </p:spPr>
      </p:pic>
    </p:spTree>
    <p:extLst>
      <p:ext uri="{BB962C8B-B14F-4D97-AF65-F5344CB8AC3E}">
        <p14:creationId xmlns:p14="http://schemas.microsoft.com/office/powerpoint/2010/main" val="587417423"/>
      </p:ext>
    </p:extLst>
  </p:cSld>
  <p:clrMapOvr>
    <a:masterClrMapping/>
  </p:clrMapOvr>
  <mc:AlternateContent xmlns:mc="http://schemas.openxmlformats.org/markup-compatibility/2006" xmlns:p14="http://schemas.microsoft.com/office/powerpoint/2010/main">
    <mc:Choice Requires="p14">
      <p:transition spd="slow" p14:dur="2000" advTm="75252"/>
    </mc:Choice>
    <mc:Fallback xmlns="">
      <p:transition spd="slow" advTm="75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Questionnaire builder</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10</a:t>
            </a:fld>
            <a:endParaRPr lang="en-US" dirty="0"/>
          </a:p>
        </p:txBody>
      </p:sp>
      <p:pic>
        <p:nvPicPr>
          <p:cNvPr id="6" name="Picture 5">
            <a:extLst>
              <a:ext uri="{FF2B5EF4-FFF2-40B4-BE49-F238E27FC236}">
                <a16:creationId xmlns:a16="http://schemas.microsoft.com/office/drawing/2014/main" id="{066F22DC-4E42-9077-0CA9-DD6CBFB021EC}"/>
              </a:ext>
            </a:extLst>
          </p:cNvPr>
          <p:cNvPicPr>
            <a:picLocks noChangeAspect="1"/>
          </p:cNvPicPr>
          <p:nvPr/>
        </p:nvPicPr>
        <p:blipFill rotWithShape="1">
          <a:blip r:embed="rId5"/>
          <a:srcRect l="50000" t="5239" b="39371"/>
          <a:stretch/>
        </p:blipFill>
        <p:spPr>
          <a:xfrm>
            <a:off x="670299" y="2014194"/>
            <a:ext cx="10851401" cy="3380993"/>
          </a:xfrm>
          <a:prstGeom prst="rect">
            <a:avLst/>
          </a:prstGeom>
        </p:spPr>
      </p:pic>
      <p:sp>
        <p:nvSpPr>
          <p:cNvPr id="7" name="Oval 6">
            <a:extLst>
              <a:ext uri="{FF2B5EF4-FFF2-40B4-BE49-F238E27FC236}">
                <a16:creationId xmlns:a16="http://schemas.microsoft.com/office/drawing/2014/main" id="{8B9D9015-917C-2855-8280-FDEF30D06C2C}"/>
              </a:ext>
            </a:extLst>
          </p:cNvPr>
          <p:cNvSpPr/>
          <p:nvPr/>
        </p:nvSpPr>
        <p:spPr>
          <a:xfrm>
            <a:off x="10312142" y="2394857"/>
            <a:ext cx="682429" cy="334152"/>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773DA356-9A04-22AE-6F0C-36105E9762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4337" y="5957469"/>
            <a:ext cx="487363" cy="487363"/>
          </a:xfrm>
          <a:prstGeom prst="rect">
            <a:avLst/>
          </a:prstGeom>
        </p:spPr>
      </p:pic>
    </p:spTree>
    <p:extLst>
      <p:ext uri="{BB962C8B-B14F-4D97-AF65-F5344CB8AC3E}">
        <p14:creationId xmlns:p14="http://schemas.microsoft.com/office/powerpoint/2010/main" val="696176423"/>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0027D-2861-2795-E837-421DED62A58C}"/>
              </a:ext>
            </a:extLst>
          </p:cNvPr>
          <p:cNvPicPr>
            <a:picLocks noChangeAspect="1"/>
          </p:cNvPicPr>
          <p:nvPr/>
        </p:nvPicPr>
        <p:blipFill rotWithShape="1">
          <a:blip r:embed="rId5"/>
          <a:srcRect l="50000" t="5872" b="40476"/>
          <a:stretch/>
        </p:blipFill>
        <p:spPr>
          <a:xfrm>
            <a:off x="1138703" y="2105035"/>
            <a:ext cx="10062697" cy="3036777"/>
          </a:xfrm>
          <a:prstGeom prst="rect">
            <a:avLst/>
          </a:prstGeom>
        </p:spPr>
      </p:pic>
      <p:sp>
        <p:nvSpPr>
          <p:cNvPr id="2" name="Title 1"/>
          <p:cNvSpPr>
            <a:spLocks noGrp="1"/>
          </p:cNvSpPr>
          <p:nvPr>
            <p:ph type="title"/>
          </p:nvPr>
        </p:nvSpPr>
        <p:spPr/>
        <p:txBody>
          <a:bodyPr>
            <a:normAutofit/>
          </a:bodyPr>
          <a:lstStyle/>
          <a:p>
            <a:r>
              <a:rPr lang="en-US" dirty="0"/>
              <a:t>Questionnaire builder</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11</a:t>
            </a:fld>
            <a:endParaRPr lang="en-US" dirty="0"/>
          </a:p>
        </p:txBody>
      </p:sp>
      <p:sp>
        <p:nvSpPr>
          <p:cNvPr id="8" name="Oval 7">
            <a:extLst>
              <a:ext uri="{FF2B5EF4-FFF2-40B4-BE49-F238E27FC236}">
                <a16:creationId xmlns:a16="http://schemas.microsoft.com/office/drawing/2014/main" id="{C34B2868-86CB-5BD6-A016-1FEE4A18EC90}"/>
              </a:ext>
            </a:extLst>
          </p:cNvPr>
          <p:cNvSpPr/>
          <p:nvPr/>
        </p:nvSpPr>
        <p:spPr>
          <a:xfrm>
            <a:off x="1270410" y="3028183"/>
            <a:ext cx="682429" cy="334152"/>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9B54BAA3-8855-D4AD-583F-4FA5BAEB08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5971724"/>
            <a:ext cx="487363" cy="487363"/>
          </a:xfrm>
          <a:prstGeom prst="rect">
            <a:avLst/>
          </a:prstGeom>
        </p:spPr>
      </p:pic>
    </p:spTree>
    <p:extLst>
      <p:ext uri="{BB962C8B-B14F-4D97-AF65-F5344CB8AC3E}">
        <p14:creationId xmlns:p14="http://schemas.microsoft.com/office/powerpoint/2010/main" val="2381375183"/>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472" y="640082"/>
            <a:ext cx="9905998" cy="1478570"/>
          </a:xfrm>
        </p:spPr>
        <p:txBody>
          <a:bodyPr>
            <a:normAutofit/>
          </a:bodyPr>
          <a:lstStyle/>
          <a:p>
            <a:r>
              <a:rPr lang="en-US" dirty="0"/>
              <a:t>Creating a Questionnaire</a:t>
            </a:r>
            <a:endParaRPr lang="en-GB" dirty="0"/>
          </a:p>
        </p:txBody>
      </p:sp>
      <p:sp>
        <p:nvSpPr>
          <p:cNvPr id="3" name="Content Placeholder 2"/>
          <p:cNvSpPr>
            <a:spLocks noGrp="1"/>
          </p:cNvSpPr>
          <p:nvPr>
            <p:ph idx="1"/>
          </p:nvPr>
        </p:nvSpPr>
        <p:spPr>
          <a:xfrm>
            <a:off x="250393" y="1960589"/>
            <a:ext cx="4991821" cy="3989995"/>
          </a:xfrm>
        </p:spPr>
        <p:txBody>
          <a:bodyPr>
            <a:normAutofit/>
          </a:bodyPr>
          <a:lstStyle/>
          <a:p>
            <a:r>
              <a:rPr lang="en-US" dirty="0"/>
              <a:t>Add Object -&gt; Text -&gt; Create</a:t>
            </a:r>
          </a:p>
          <a:p>
            <a:pPr lvl="1"/>
            <a:r>
              <a:rPr lang="en-US" dirty="0"/>
              <a:t>Allows you to write instructions</a:t>
            </a:r>
          </a:p>
          <a:p>
            <a:r>
              <a:rPr lang="en-US" dirty="0"/>
              <a:t>Type instructions in the box on the right hand side of the screen</a:t>
            </a:r>
          </a:p>
          <a:p>
            <a:pPr lvl="1"/>
            <a:r>
              <a:rPr lang="en-US" dirty="0"/>
              <a:t>Can format using markdown</a:t>
            </a:r>
          </a:p>
          <a:p>
            <a:pPr lvl="2"/>
            <a:r>
              <a:rPr lang="en-US" dirty="0">
                <a:hlinkClick r:id="rId5"/>
              </a:rPr>
              <a:t>https://app.gorilla.sc/support/markdown</a:t>
            </a:r>
            <a:endParaRPr lang="en-US" dirty="0"/>
          </a:p>
          <a:p>
            <a:pPr lvl="1"/>
            <a:r>
              <a:rPr lang="en-US" dirty="0"/>
              <a:t>Or HTML</a:t>
            </a:r>
          </a:p>
          <a:p>
            <a:pPr lvl="2"/>
            <a:r>
              <a:rPr lang="en-US" dirty="0">
                <a:hlinkClick r:id="rId6"/>
              </a:rPr>
              <a:t>https://support.gorilla.sc/support/html</a:t>
            </a:r>
            <a:r>
              <a:rPr lang="en-US" dirty="0"/>
              <a:t> </a:t>
            </a:r>
          </a:p>
          <a:p>
            <a:pPr lvl="1"/>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12</a:t>
            </a:fld>
            <a:endParaRPr lang="en-US" dirty="0"/>
          </a:p>
        </p:txBody>
      </p:sp>
      <p:pic>
        <p:nvPicPr>
          <p:cNvPr id="9" name="Picture 8">
            <a:extLst>
              <a:ext uri="{FF2B5EF4-FFF2-40B4-BE49-F238E27FC236}">
                <a16:creationId xmlns:a16="http://schemas.microsoft.com/office/drawing/2014/main" id="{147DCCA7-3AA9-E47D-1211-DDE0B6FE56BC}"/>
              </a:ext>
            </a:extLst>
          </p:cNvPr>
          <p:cNvPicPr>
            <a:picLocks noChangeAspect="1"/>
          </p:cNvPicPr>
          <p:nvPr/>
        </p:nvPicPr>
        <p:blipFill rotWithShape="1">
          <a:blip r:embed="rId7"/>
          <a:srcRect l="89196" t="19755" r="6556" b="69047"/>
          <a:stretch/>
        </p:blipFill>
        <p:spPr>
          <a:xfrm>
            <a:off x="8529699" y="1369818"/>
            <a:ext cx="1594494" cy="1181542"/>
          </a:xfrm>
          <a:prstGeom prst="rect">
            <a:avLst/>
          </a:prstGeom>
        </p:spPr>
      </p:pic>
      <p:pic>
        <p:nvPicPr>
          <p:cNvPr id="11" name="Picture 10">
            <a:extLst>
              <a:ext uri="{FF2B5EF4-FFF2-40B4-BE49-F238E27FC236}">
                <a16:creationId xmlns:a16="http://schemas.microsoft.com/office/drawing/2014/main" id="{227F2FB0-B171-4FAF-E574-E1AD07E1A594}"/>
              </a:ext>
            </a:extLst>
          </p:cNvPr>
          <p:cNvPicPr>
            <a:picLocks noChangeAspect="1"/>
          </p:cNvPicPr>
          <p:nvPr/>
        </p:nvPicPr>
        <p:blipFill rotWithShape="1">
          <a:blip r:embed="rId8"/>
          <a:srcRect l="51305" t="28413" r="25803" b="58366"/>
          <a:stretch/>
        </p:blipFill>
        <p:spPr>
          <a:xfrm>
            <a:off x="5242214" y="2773323"/>
            <a:ext cx="6574971" cy="1068030"/>
          </a:xfrm>
          <a:prstGeom prst="rect">
            <a:avLst/>
          </a:prstGeom>
        </p:spPr>
      </p:pic>
      <p:pic>
        <p:nvPicPr>
          <p:cNvPr id="14" name="Picture 13">
            <a:extLst>
              <a:ext uri="{FF2B5EF4-FFF2-40B4-BE49-F238E27FC236}">
                <a16:creationId xmlns:a16="http://schemas.microsoft.com/office/drawing/2014/main" id="{9749876E-55EC-5BD5-1136-C1B541527141}"/>
              </a:ext>
            </a:extLst>
          </p:cNvPr>
          <p:cNvPicPr>
            <a:picLocks noChangeAspect="1"/>
          </p:cNvPicPr>
          <p:nvPr/>
        </p:nvPicPr>
        <p:blipFill rotWithShape="1">
          <a:blip r:embed="rId9"/>
          <a:srcRect l="89196" t="18889" b="53142"/>
          <a:stretch/>
        </p:blipFill>
        <p:spPr>
          <a:xfrm>
            <a:off x="7761516" y="3991052"/>
            <a:ext cx="3352799" cy="2441241"/>
          </a:xfrm>
          <a:prstGeom prst="rect">
            <a:avLst/>
          </a:prstGeom>
        </p:spPr>
      </p:pic>
      <p:pic>
        <p:nvPicPr>
          <p:cNvPr id="5" name="Recorded Sound">
            <a:hlinkClick r:id="" action="ppaction://media"/>
            <a:extLst>
              <a:ext uri="{FF2B5EF4-FFF2-40B4-BE49-F238E27FC236}">
                <a16:creationId xmlns:a16="http://schemas.microsoft.com/office/drawing/2014/main" id="{15581D18-9946-9D5B-C1C3-79DB9BDF2B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14315" y="5914291"/>
            <a:ext cx="487363" cy="487363"/>
          </a:xfrm>
          <a:prstGeom prst="rect">
            <a:avLst/>
          </a:prstGeom>
        </p:spPr>
      </p:pic>
    </p:spTree>
    <p:extLst>
      <p:ext uri="{BB962C8B-B14F-4D97-AF65-F5344CB8AC3E}">
        <p14:creationId xmlns:p14="http://schemas.microsoft.com/office/powerpoint/2010/main" val="888392985"/>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234" y="321270"/>
            <a:ext cx="9905998" cy="1478570"/>
          </a:xfrm>
        </p:spPr>
        <p:txBody>
          <a:bodyPr>
            <a:normAutofit/>
          </a:bodyPr>
          <a:lstStyle/>
          <a:p>
            <a:r>
              <a:rPr lang="en-US" dirty="0"/>
              <a:t>Creating a questionnaire</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13</a:t>
            </a:fld>
            <a:endParaRPr lang="en-US" dirty="0"/>
          </a:p>
        </p:txBody>
      </p:sp>
      <p:pic>
        <p:nvPicPr>
          <p:cNvPr id="7" name="Picture 6">
            <a:extLst>
              <a:ext uri="{FF2B5EF4-FFF2-40B4-BE49-F238E27FC236}">
                <a16:creationId xmlns:a16="http://schemas.microsoft.com/office/drawing/2014/main" id="{BE1C52A3-D304-DE0E-A373-0CCA943E90B2}"/>
              </a:ext>
            </a:extLst>
          </p:cNvPr>
          <p:cNvPicPr>
            <a:picLocks noChangeAspect="1"/>
          </p:cNvPicPr>
          <p:nvPr/>
        </p:nvPicPr>
        <p:blipFill rotWithShape="1">
          <a:blip r:embed="rId5"/>
          <a:srcRect l="61607" t="18220" b="38660"/>
          <a:stretch/>
        </p:blipFill>
        <p:spPr>
          <a:xfrm>
            <a:off x="1294374" y="1799840"/>
            <a:ext cx="9706579" cy="3066074"/>
          </a:xfrm>
          <a:prstGeom prst="rect">
            <a:avLst/>
          </a:prstGeom>
        </p:spPr>
      </p:pic>
      <p:pic>
        <p:nvPicPr>
          <p:cNvPr id="3" name="Recorded Sound">
            <a:hlinkClick r:id="" action="ppaction://media"/>
            <a:extLst>
              <a:ext uri="{FF2B5EF4-FFF2-40B4-BE49-F238E27FC236}">
                <a16:creationId xmlns:a16="http://schemas.microsoft.com/office/drawing/2014/main" id="{DF8BB7FB-41C3-3F88-F90C-4CF2664FA6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7718" y="5957469"/>
            <a:ext cx="487363" cy="487363"/>
          </a:xfrm>
          <a:prstGeom prst="rect">
            <a:avLst/>
          </a:prstGeom>
        </p:spPr>
      </p:pic>
    </p:spTree>
    <p:extLst>
      <p:ext uri="{BB962C8B-B14F-4D97-AF65-F5344CB8AC3E}">
        <p14:creationId xmlns:p14="http://schemas.microsoft.com/office/powerpoint/2010/main" val="4292883993"/>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57" y="609601"/>
            <a:ext cx="9905998" cy="1478570"/>
          </a:xfrm>
        </p:spPr>
        <p:txBody>
          <a:bodyPr>
            <a:normAutofit/>
          </a:bodyPr>
          <a:lstStyle/>
          <a:p>
            <a:r>
              <a:rPr lang="en-US" dirty="0"/>
              <a:t>Creating a Questionnaire</a:t>
            </a:r>
            <a:endParaRPr lang="en-GB" dirty="0"/>
          </a:p>
        </p:txBody>
      </p:sp>
      <p:sp>
        <p:nvSpPr>
          <p:cNvPr id="3" name="Content Placeholder 2"/>
          <p:cNvSpPr>
            <a:spLocks noGrp="1"/>
          </p:cNvSpPr>
          <p:nvPr>
            <p:ph idx="1"/>
          </p:nvPr>
        </p:nvSpPr>
        <p:spPr>
          <a:xfrm>
            <a:off x="250393" y="1960589"/>
            <a:ext cx="4900727" cy="4177164"/>
          </a:xfrm>
        </p:spPr>
        <p:txBody>
          <a:bodyPr>
            <a:normAutofit/>
          </a:bodyPr>
          <a:lstStyle/>
          <a:p>
            <a:r>
              <a:rPr lang="en-US" dirty="0"/>
              <a:t>New page </a:t>
            </a:r>
          </a:p>
          <a:p>
            <a:r>
              <a:rPr lang="en-US" dirty="0"/>
              <a:t>Number entry: allows participants to enter values</a:t>
            </a:r>
          </a:p>
          <a:p>
            <a:pPr lvl="1"/>
            <a:r>
              <a:rPr lang="en-US" dirty="0"/>
              <a:t>Not always convenient to use a drop down menu</a:t>
            </a:r>
          </a:p>
          <a:p>
            <a:pPr lvl="1"/>
            <a:r>
              <a:rPr lang="en-US" dirty="0"/>
              <a:t>E.g. exact age</a:t>
            </a:r>
          </a:p>
          <a:p>
            <a:r>
              <a:rPr lang="en-GB" dirty="0"/>
              <a:t>Add object -&gt; Number Entry -&gt; Create</a:t>
            </a:r>
          </a:p>
          <a:p>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14</a:t>
            </a:fld>
            <a:endParaRPr lang="en-US" dirty="0"/>
          </a:p>
        </p:txBody>
      </p:sp>
      <p:pic>
        <p:nvPicPr>
          <p:cNvPr id="8" name="Picture 7">
            <a:extLst>
              <a:ext uri="{FF2B5EF4-FFF2-40B4-BE49-F238E27FC236}">
                <a16:creationId xmlns:a16="http://schemas.microsoft.com/office/drawing/2014/main" id="{C20EC4BC-8359-1C06-1520-E7C28A0D8FFF}"/>
              </a:ext>
            </a:extLst>
          </p:cNvPr>
          <p:cNvPicPr>
            <a:picLocks noChangeAspect="1"/>
          </p:cNvPicPr>
          <p:nvPr/>
        </p:nvPicPr>
        <p:blipFill rotWithShape="1">
          <a:blip r:embed="rId5"/>
          <a:srcRect l="96997" t="16954" b="78782"/>
          <a:stretch/>
        </p:blipFill>
        <p:spPr>
          <a:xfrm>
            <a:off x="9387858" y="2088171"/>
            <a:ext cx="1776261" cy="709458"/>
          </a:xfrm>
          <a:prstGeom prst="rect">
            <a:avLst/>
          </a:prstGeom>
        </p:spPr>
      </p:pic>
      <p:pic>
        <p:nvPicPr>
          <p:cNvPr id="10" name="Picture 9">
            <a:extLst>
              <a:ext uri="{FF2B5EF4-FFF2-40B4-BE49-F238E27FC236}">
                <a16:creationId xmlns:a16="http://schemas.microsoft.com/office/drawing/2014/main" id="{BD71914A-9FD3-A6B7-0DD8-2CC6A95511DF}"/>
              </a:ext>
            </a:extLst>
          </p:cNvPr>
          <p:cNvPicPr>
            <a:picLocks noChangeAspect="1"/>
          </p:cNvPicPr>
          <p:nvPr/>
        </p:nvPicPr>
        <p:blipFill rotWithShape="1">
          <a:blip r:embed="rId6"/>
          <a:srcRect l="86492" t="41366" r="7376" b="50000"/>
          <a:stretch/>
        </p:blipFill>
        <p:spPr>
          <a:xfrm>
            <a:off x="9231085" y="2890979"/>
            <a:ext cx="2061684" cy="816428"/>
          </a:xfrm>
          <a:prstGeom prst="rect">
            <a:avLst/>
          </a:prstGeom>
        </p:spPr>
      </p:pic>
      <p:pic>
        <p:nvPicPr>
          <p:cNvPr id="5" name="Recorded Sound">
            <a:hlinkClick r:id="" action="ppaction://media"/>
            <a:extLst>
              <a:ext uri="{FF2B5EF4-FFF2-40B4-BE49-F238E27FC236}">
                <a16:creationId xmlns:a16="http://schemas.microsoft.com/office/drawing/2014/main" id="{05FCFB1F-0AC2-91A1-4FF7-4398B7A92C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74679" y="5799527"/>
            <a:ext cx="487363" cy="487363"/>
          </a:xfrm>
          <a:prstGeom prst="rect">
            <a:avLst/>
          </a:prstGeom>
        </p:spPr>
      </p:pic>
    </p:spTree>
    <p:extLst>
      <p:ext uri="{BB962C8B-B14F-4D97-AF65-F5344CB8AC3E}">
        <p14:creationId xmlns:p14="http://schemas.microsoft.com/office/powerpoint/2010/main" val="2451086591"/>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57" y="609601"/>
            <a:ext cx="9905998" cy="1478570"/>
          </a:xfrm>
        </p:spPr>
        <p:txBody>
          <a:bodyPr>
            <a:normAutofit/>
          </a:bodyPr>
          <a:lstStyle/>
          <a:p>
            <a:r>
              <a:rPr lang="en-US" dirty="0"/>
              <a:t>Creating a Questionnaire</a:t>
            </a:r>
            <a:endParaRPr lang="en-GB" dirty="0"/>
          </a:p>
        </p:txBody>
      </p:sp>
      <p:sp>
        <p:nvSpPr>
          <p:cNvPr id="3" name="Content Placeholder 2"/>
          <p:cNvSpPr>
            <a:spLocks noGrp="1"/>
          </p:cNvSpPr>
          <p:nvPr>
            <p:ph idx="1"/>
          </p:nvPr>
        </p:nvSpPr>
        <p:spPr>
          <a:xfrm>
            <a:off x="250393" y="1960589"/>
            <a:ext cx="4900727" cy="4177164"/>
          </a:xfrm>
        </p:spPr>
        <p:txBody>
          <a:bodyPr>
            <a:normAutofit fontScale="92500" lnSpcReduction="10000"/>
          </a:bodyPr>
          <a:lstStyle/>
          <a:p>
            <a:r>
              <a:rPr lang="en-US" dirty="0"/>
              <a:t>Identification</a:t>
            </a:r>
          </a:p>
          <a:p>
            <a:pPr lvl="1"/>
            <a:r>
              <a:rPr lang="en-US" dirty="0"/>
              <a:t>Name the object something useful</a:t>
            </a:r>
          </a:p>
          <a:p>
            <a:r>
              <a:rPr lang="en-US" dirty="0"/>
              <a:t>Object Type</a:t>
            </a:r>
          </a:p>
          <a:p>
            <a:r>
              <a:rPr lang="en-US" dirty="0"/>
              <a:t>Use Limits</a:t>
            </a:r>
          </a:p>
          <a:p>
            <a:pPr lvl="1"/>
            <a:r>
              <a:rPr lang="en-US" dirty="0"/>
              <a:t>Set minimum and maximum values</a:t>
            </a:r>
          </a:p>
          <a:p>
            <a:r>
              <a:rPr lang="en-US" dirty="0"/>
              <a:t>Optional</a:t>
            </a:r>
          </a:p>
          <a:p>
            <a:pPr lvl="1"/>
            <a:r>
              <a:rPr lang="en-US" dirty="0"/>
              <a:t>Allows participants to skip the question</a:t>
            </a:r>
          </a:p>
          <a:p>
            <a:r>
              <a:rPr lang="en-US" dirty="0"/>
              <a:t>Conditional</a:t>
            </a:r>
          </a:p>
          <a:p>
            <a:pPr lvl="1"/>
            <a:r>
              <a:rPr lang="en-US" dirty="0"/>
              <a:t>Answer only when certain conditions are met</a:t>
            </a:r>
          </a:p>
          <a:p>
            <a:r>
              <a:rPr lang="en-US" dirty="0"/>
              <a:t>Save to Store</a:t>
            </a:r>
          </a:p>
          <a:p>
            <a:pPr lvl="1"/>
            <a:r>
              <a:rPr lang="en-US" dirty="0"/>
              <a:t>Saves responses as embedded data</a:t>
            </a:r>
            <a:endParaRPr lang="en-GB" dirty="0"/>
          </a:p>
          <a:p>
            <a:pPr lvl="1"/>
            <a:r>
              <a:rPr lang="en-GB" dirty="0"/>
              <a:t>Allows you to branch participants according to their answers</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15</a:t>
            </a:fld>
            <a:endParaRPr lang="en-US" dirty="0"/>
          </a:p>
        </p:txBody>
      </p:sp>
      <p:pic>
        <p:nvPicPr>
          <p:cNvPr id="8" name="Picture 7">
            <a:extLst>
              <a:ext uri="{FF2B5EF4-FFF2-40B4-BE49-F238E27FC236}">
                <a16:creationId xmlns:a16="http://schemas.microsoft.com/office/drawing/2014/main" id="{ED550602-2AE8-8F57-84FB-716A361DD820}"/>
              </a:ext>
            </a:extLst>
          </p:cNvPr>
          <p:cNvPicPr>
            <a:picLocks noChangeAspect="1"/>
          </p:cNvPicPr>
          <p:nvPr/>
        </p:nvPicPr>
        <p:blipFill rotWithShape="1">
          <a:blip r:embed="rId5"/>
          <a:srcRect l="89318" t="16970" b="41212"/>
          <a:stretch/>
        </p:blipFill>
        <p:spPr>
          <a:xfrm>
            <a:off x="7570781" y="2213262"/>
            <a:ext cx="3569200" cy="3929919"/>
          </a:xfrm>
          <a:prstGeom prst="rect">
            <a:avLst/>
          </a:prstGeom>
        </p:spPr>
      </p:pic>
      <p:pic>
        <p:nvPicPr>
          <p:cNvPr id="5" name="Recorded Sound">
            <a:hlinkClick r:id="" action="ppaction://media"/>
            <a:extLst>
              <a:ext uri="{FF2B5EF4-FFF2-40B4-BE49-F238E27FC236}">
                <a16:creationId xmlns:a16="http://schemas.microsoft.com/office/drawing/2014/main" id="{AE8CF8D8-D0D4-8723-8407-58CCCC9F52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7371" y="5981745"/>
            <a:ext cx="487363" cy="487363"/>
          </a:xfrm>
          <a:prstGeom prst="rect">
            <a:avLst/>
          </a:prstGeom>
        </p:spPr>
      </p:pic>
    </p:spTree>
    <p:extLst>
      <p:ext uri="{BB962C8B-B14F-4D97-AF65-F5344CB8AC3E}">
        <p14:creationId xmlns:p14="http://schemas.microsoft.com/office/powerpoint/2010/main" val="1912467682"/>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097" y="609601"/>
            <a:ext cx="9905998" cy="1478570"/>
          </a:xfrm>
        </p:spPr>
        <p:txBody>
          <a:bodyPr>
            <a:normAutofit/>
          </a:bodyPr>
          <a:lstStyle/>
          <a:p>
            <a:r>
              <a:rPr lang="en-US" dirty="0"/>
              <a:t>Creating a Questionnaire</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16</a:t>
            </a:fld>
            <a:endParaRPr lang="en-US" dirty="0"/>
          </a:p>
        </p:txBody>
      </p:sp>
      <p:pic>
        <p:nvPicPr>
          <p:cNvPr id="12" name="Picture 11">
            <a:extLst>
              <a:ext uri="{FF2B5EF4-FFF2-40B4-BE49-F238E27FC236}">
                <a16:creationId xmlns:a16="http://schemas.microsoft.com/office/drawing/2014/main" id="{A4798613-08F2-F81C-3B6B-DAEDB66CD5ED}"/>
              </a:ext>
            </a:extLst>
          </p:cNvPr>
          <p:cNvPicPr>
            <a:picLocks noChangeAspect="1"/>
          </p:cNvPicPr>
          <p:nvPr/>
        </p:nvPicPr>
        <p:blipFill rotWithShape="1">
          <a:blip r:embed="rId5"/>
          <a:srcRect l="61219" t="16000" b="43666"/>
          <a:stretch/>
        </p:blipFill>
        <p:spPr>
          <a:xfrm>
            <a:off x="1367790" y="2354580"/>
            <a:ext cx="10003486" cy="2926080"/>
          </a:xfrm>
          <a:prstGeom prst="rect">
            <a:avLst/>
          </a:prstGeom>
        </p:spPr>
      </p:pic>
      <p:pic>
        <p:nvPicPr>
          <p:cNvPr id="3" name="Recorded Sound">
            <a:hlinkClick r:id="" action="ppaction://media"/>
            <a:extLst>
              <a:ext uri="{FF2B5EF4-FFF2-40B4-BE49-F238E27FC236}">
                <a16:creationId xmlns:a16="http://schemas.microsoft.com/office/drawing/2014/main" id="{E58F3591-1FE2-5324-92E2-2B84809E80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3913" y="5957469"/>
            <a:ext cx="487363" cy="487363"/>
          </a:xfrm>
          <a:prstGeom prst="rect">
            <a:avLst/>
          </a:prstGeom>
        </p:spPr>
      </p:pic>
    </p:spTree>
    <p:extLst>
      <p:ext uri="{BB962C8B-B14F-4D97-AF65-F5344CB8AC3E}">
        <p14:creationId xmlns:p14="http://schemas.microsoft.com/office/powerpoint/2010/main" val="2683574518"/>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Questionnaire</a:t>
            </a:r>
            <a:endParaRPr lang="en-GB" dirty="0"/>
          </a:p>
        </p:txBody>
      </p:sp>
      <p:sp>
        <p:nvSpPr>
          <p:cNvPr id="3" name="Content Placeholder 2"/>
          <p:cNvSpPr>
            <a:spLocks noGrp="1"/>
          </p:cNvSpPr>
          <p:nvPr>
            <p:ph idx="1"/>
          </p:nvPr>
        </p:nvSpPr>
        <p:spPr>
          <a:xfrm>
            <a:off x="250393" y="1960589"/>
            <a:ext cx="6004674" cy="3989995"/>
          </a:xfrm>
        </p:spPr>
        <p:txBody>
          <a:bodyPr>
            <a:normAutofit/>
          </a:bodyPr>
          <a:lstStyle/>
          <a:p>
            <a:r>
              <a:rPr lang="en-US" dirty="0"/>
              <a:t>Multiple choice: allows participants to select a vale from a list of options</a:t>
            </a:r>
          </a:p>
          <a:p>
            <a:pPr lvl="1"/>
            <a:r>
              <a:rPr lang="en-US" dirty="0"/>
              <a:t>Good for options with binary options or few values</a:t>
            </a:r>
          </a:p>
          <a:p>
            <a:pPr lvl="1"/>
            <a:r>
              <a:rPr lang="en-US" dirty="0"/>
              <a:t>E.g. sex, education level</a:t>
            </a:r>
          </a:p>
          <a:p>
            <a:r>
              <a:rPr lang="en-GB" dirty="0"/>
              <a:t>Add Object -&gt; Multiple Choice -&gt; create</a:t>
            </a:r>
          </a:p>
        </p:txBody>
      </p:sp>
      <p:sp>
        <p:nvSpPr>
          <p:cNvPr id="4" name="Slide Number Placeholder 3"/>
          <p:cNvSpPr>
            <a:spLocks noGrp="1"/>
          </p:cNvSpPr>
          <p:nvPr>
            <p:ph type="sldNum" sz="quarter" idx="12"/>
          </p:nvPr>
        </p:nvSpPr>
        <p:spPr/>
        <p:txBody>
          <a:bodyPr/>
          <a:lstStyle/>
          <a:p>
            <a:fld id="{6D22F896-40B5-4ADD-8801-0D06FADFA095}" type="slidenum">
              <a:rPr lang="en-US" smtClean="0"/>
              <a:t>17</a:t>
            </a:fld>
            <a:endParaRPr lang="en-US" dirty="0"/>
          </a:p>
        </p:txBody>
      </p:sp>
      <p:pic>
        <p:nvPicPr>
          <p:cNvPr id="8" name="Picture 7">
            <a:extLst>
              <a:ext uri="{FF2B5EF4-FFF2-40B4-BE49-F238E27FC236}">
                <a16:creationId xmlns:a16="http://schemas.microsoft.com/office/drawing/2014/main" id="{151BECE7-F70F-979A-E02C-7892101811FB}"/>
              </a:ext>
            </a:extLst>
          </p:cNvPr>
          <p:cNvPicPr>
            <a:picLocks noChangeAspect="1"/>
          </p:cNvPicPr>
          <p:nvPr/>
        </p:nvPicPr>
        <p:blipFill rotWithShape="1">
          <a:blip r:embed="rId5"/>
          <a:srcRect l="74847" t="41462" r="18940" b="50003"/>
          <a:stretch/>
        </p:blipFill>
        <p:spPr>
          <a:xfrm>
            <a:off x="7918202" y="2285164"/>
            <a:ext cx="2453268" cy="947852"/>
          </a:xfrm>
          <a:prstGeom prst="rect">
            <a:avLst/>
          </a:prstGeom>
        </p:spPr>
      </p:pic>
      <p:pic>
        <p:nvPicPr>
          <p:cNvPr id="5" name="Recorded Sound">
            <a:hlinkClick r:id="" action="ppaction://media"/>
            <a:extLst>
              <a:ext uri="{FF2B5EF4-FFF2-40B4-BE49-F238E27FC236}">
                <a16:creationId xmlns:a16="http://schemas.microsoft.com/office/drawing/2014/main" id="{FF166C91-A4DB-272F-AEB0-9BD4061B65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543" y="6063990"/>
            <a:ext cx="487363" cy="487363"/>
          </a:xfrm>
          <a:prstGeom prst="rect">
            <a:avLst/>
          </a:prstGeom>
        </p:spPr>
      </p:pic>
    </p:spTree>
    <p:extLst>
      <p:ext uri="{BB962C8B-B14F-4D97-AF65-F5344CB8AC3E}">
        <p14:creationId xmlns:p14="http://schemas.microsoft.com/office/powerpoint/2010/main" val="1759745744"/>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7140053" cy="1478570"/>
          </a:xfrm>
        </p:spPr>
        <p:txBody>
          <a:bodyPr>
            <a:normAutofit/>
          </a:bodyPr>
          <a:lstStyle/>
          <a:p>
            <a:r>
              <a:rPr lang="en-US" dirty="0"/>
              <a:t>Creating a Questionnaire</a:t>
            </a:r>
            <a:endParaRPr lang="en-GB" dirty="0"/>
          </a:p>
        </p:txBody>
      </p:sp>
      <p:sp>
        <p:nvSpPr>
          <p:cNvPr id="3" name="Content Placeholder 2"/>
          <p:cNvSpPr>
            <a:spLocks noGrp="1"/>
          </p:cNvSpPr>
          <p:nvPr>
            <p:ph idx="1"/>
          </p:nvPr>
        </p:nvSpPr>
        <p:spPr>
          <a:xfrm>
            <a:off x="250393" y="1960589"/>
            <a:ext cx="6004674" cy="3989995"/>
          </a:xfrm>
        </p:spPr>
        <p:txBody>
          <a:bodyPr>
            <a:normAutofit/>
          </a:bodyPr>
          <a:lstStyle/>
          <a:p>
            <a:r>
              <a:rPr lang="en-US" dirty="0"/>
              <a:t>Options</a:t>
            </a:r>
          </a:p>
          <a:p>
            <a:pPr lvl="1"/>
            <a:r>
              <a:rPr lang="en-US" dirty="0"/>
              <a:t>List of the options available to choose from</a:t>
            </a:r>
          </a:p>
          <a:p>
            <a:r>
              <a:rPr lang="en-US" dirty="0"/>
              <a:t>Allow ‘Other’</a:t>
            </a:r>
          </a:p>
          <a:p>
            <a:pPr lvl="1"/>
            <a:r>
              <a:rPr lang="en-US" dirty="0"/>
              <a:t>Provides an ‘other’ option with a text entry box</a:t>
            </a:r>
          </a:p>
          <a:p>
            <a:r>
              <a:rPr lang="en-US" dirty="0"/>
              <a:t>Allow multiple answers</a:t>
            </a:r>
          </a:p>
          <a:p>
            <a:pPr lvl="1"/>
            <a:r>
              <a:rPr lang="en-US" dirty="0"/>
              <a:t>Allows participants to select more than one option</a:t>
            </a:r>
          </a:p>
          <a:p>
            <a:r>
              <a:rPr lang="en-US" dirty="0" err="1"/>
              <a:t>Randomise</a:t>
            </a:r>
            <a:r>
              <a:rPr lang="en-US" dirty="0"/>
              <a:t> Order</a:t>
            </a:r>
          </a:p>
          <a:p>
            <a:pPr lvl="1"/>
            <a:r>
              <a:rPr lang="en-US" dirty="0" err="1"/>
              <a:t>Randomises</a:t>
            </a:r>
            <a:r>
              <a:rPr lang="en-US" dirty="0"/>
              <a:t> the order of response options</a:t>
            </a:r>
          </a:p>
          <a:p>
            <a:endParaRPr lang="en-GB" dirty="0"/>
          </a:p>
        </p:txBody>
      </p:sp>
      <p:sp>
        <p:nvSpPr>
          <p:cNvPr id="4" name="Slide Number Placeholder 3"/>
          <p:cNvSpPr>
            <a:spLocks noGrp="1"/>
          </p:cNvSpPr>
          <p:nvPr>
            <p:ph type="sldNum" sz="quarter" idx="12"/>
          </p:nvPr>
        </p:nvSpPr>
        <p:spPr>
          <a:xfrm>
            <a:off x="10469880" y="6296242"/>
            <a:ext cx="1463040" cy="274320"/>
          </a:xfrm>
        </p:spPr>
        <p:txBody>
          <a:bodyPr/>
          <a:lstStyle/>
          <a:p>
            <a:fld id="{6D22F896-40B5-4ADD-8801-0D06FADFA095}" type="slidenum">
              <a:rPr lang="en-US" smtClean="0"/>
              <a:t>18</a:t>
            </a:fld>
            <a:endParaRPr lang="en-US" dirty="0"/>
          </a:p>
        </p:txBody>
      </p:sp>
      <p:pic>
        <p:nvPicPr>
          <p:cNvPr id="8" name="Picture 7">
            <a:extLst>
              <a:ext uri="{FF2B5EF4-FFF2-40B4-BE49-F238E27FC236}">
                <a16:creationId xmlns:a16="http://schemas.microsoft.com/office/drawing/2014/main" id="{91DD3070-3335-17A2-B094-27F10D5E6F4E}"/>
              </a:ext>
            </a:extLst>
          </p:cNvPr>
          <p:cNvPicPr>
            <a:picLocks noChangeAspect="1"/>
          </p:cNvPicPr>
          <p:nvPr/>
        </p:nvPicPr>
        <p:blipFill rotWithShape="1">
          <a:blip r:embed="rId5"/>
          <a:srcRect l="88875" t="18000" b="30000"/>
          <a:stretch/>
        </p:blipFill>
        <p:spPr>
          <a:xfrm>
            <a:off x="7630306" y="876591"/>
            <a:ext cx="4014874" cy="5277980"/>
          </a:xfrm>
          <a:prstGeom prst="rect">
            <a:avLst/>
          </a:prstGeom>
        </p:spPr>
      </p:pic>
      <p:pic>
        <p:nvPicPr>
          <p:cNvPr id="5" name="Recorded Sound">
            <a:hlinkClick r:id="" action="ppaction://media"/>
            <a:extLst>
              <a:ext uri="{FF2B5EF4-FFF2-40B4-BE49-F238E27FC236}">
                <a16:creationId xmlns:a16="http://schemas.microsoft.com/office/drawing/2014/main" id="{B18EB6EB-D163-49EC-7032-7329BD6B1B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7718" y="6052560"/>
            <a:ext cx="487363" cy="487363"/>
          </a:xfrm>
          <a:prstGeom prst="rect">
            <a:avLst/>
          </a:prstGeom>
        </p:spPr>
      </p:pic>
    </p:spTree>
    <p:extLst>
      <p:ext uri="{BB962C8B-B14F-4D97-AF65-F5344CB8AC3E}">
        <p14:creationId xmlns:p14="http://schemas.microsoft.com/office/powerpoint/2010/main" val="3205288709"/>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19</a:t>
            </a:fld>
            <a:endParaRPr lang="en-US" dirty="0"/>
          </a:p>
        </p:txBody>
      </p:sp>
      <p:pic>
        <p:nvPicPr>
          <p:cNvPr id="7" name="Picture 6">
            <a:extLst>
              <a:ext uri="{FF2B5EF4-FFF2-40B4-BE49-F238E27FC236}">
                <a16:creationId xmlns:a16="http://schemas.microsoft.com/office/drawing/2014/main" id="{FF139210-C045-07A2-B325-FD08819CB6E7}"/>
              </a:ext>
            </a:extLst>
          </p:cNvPr>
          <p:cNvPicPr>
            <a:picLocks noChangeAspect="1"/>
          </p:cNvPicPr>
          <p:nvPr/>
        </p:nvPicPr>
        <p:blipFill rotWithShape="1">
          <a:blip r:embed="rId5"/>
          <a:srcRect l="60656" t="15667" b="14333"/>
          <a:stretch/>
        </p:blipFill>
        <p:spPr>
          <a:xfrm>
            <a:off x="1139317" y="1484212"/>
            <a:ext cx="9913366" cy="4960620"/>
          </a:xfrm>
          <a:prstGeom prst="rect">
            <a:avLst/>
          </a:prstGeom>
        </p:spPr>
      </p:pic>
      <p:sp>
        <p:nvSpPr>
          <p:cNvPr id="8" name="Title 1">
            <a:extLst>
              <a:ext uri="{FF2B5EF4-FFF2-40B4-BE49-F238E27FC236}">
                <a16:creationId xmlns:a16="http://schemas.microsoft.com/office/drawing/2014/main" id="{FB3DF1C5-63AF-DDE3-8297-793C48DB25AD}"/>
              </a:ext>
            </a:extLst>
          </p:cNvPr>
          <p:cNvSpPr>
            <a:spLocks noGrp="1"/>
          </p:cNvSpPr>
          <p:nvPr>
            <p:ph type="title"/>
          </p:nvPr>
        </p:nvSpPr>
        <p:spPr>
          <a:xfrm>
            <a:off x="347463" y="276008"/>
            <a:ext cx="9905998" cy="1478570"/>
          </a:xfrm>
        </p:spPr>
        <p:txBody>
          <a:bodyPr>
            <a:normAutofit/>
          </a:bodyPr>
          <a:lstStyle/>
          <a:p>
            <a:r>
              <a:rPr lang="en-US" dirty="0"/>
              <a:t>Creating a Questionnaire</a:t>
            </a:r>
            <a:endParaRPr lang="en-GB" dirty="0"/>
          </a:p>
        </p:txBody>
      </p:sp>
      <p:sp>
        <p:nvSpPr>
          <p:cNvPr id="10" name="Oval 9">
            <a:extLst>
              <a:ext uri="{FF2B5EF4-FFF2-40B4-BE49-F238E27FC236}">
                <a16:creationId xmlns:a16="http://schemas.microsoft.com/office/drawing/2014/main" id="{8BA48E74-CB19-FC1E-136B-A02FE9FFEF7D}"/>
              </a:ext>
            </a:extLst>
          </p:cNvPr>
          <p:cNvSpPr/>
          <p:nvPr/>
        </p:nvSpPr>
        <p:spPr>
          <a:xfrm>
            <a:off x="9134250" y="3797446"/>
            <a:ext cx="1119211" cy="317354"/>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Recorded Sound">
            <a:hlinkClick r:id="" action="ppaction://media"/>
            <a:extLst>
              <a:ext uri="{FF2B5EF4-FFF2-40B4-BE49-F238E27FC236}">
                <a16:creationId xmlns:a16="http://schemas.microsoft.com/office/drawing/2014/main" id="{3FFC2FA2-B42F-E9F7-5A99-917901A4A7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1400" y="6094629"/>
            <a:ext cx="487363" cy="487363"/>
          </a:xfrm>
          <a:prstGeom prst="rect">
            <a:avLst/>
          </a:prstGeom>
        </p:spPr>
      </p:pic>
    </p:spTree>
    <p:extLst>
      <p:ext uri="{BB962C8B-B14F-4D97-AF65-F5344CB8AC3E}">
        <p14:creationId xmlns:p14="http://schemas.microsoft.com/office/powerpoint/2010/main" val="1610857980"/>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a:t>
            </a:r>
          </a:p>
        </p:txBody>
      </p:sp>
      <p:sp>
        <p:nvSpPr>
          <p:cNvPr id="3" name="Content Placeholder 2"/>
          <p:cNvSpPr>
            <a:spLocks noGrp="1"/>
          </p:cNvSpPr>
          <p:nvPr>
            <p:ph idx="1"/>
          </p:nvPr>
        </p:nvSpPr>
        <p:spPr>
          <a:xfrm>
            <a:off x="1141411" y="1893279"/>
            <a:ext cx="9905999" cy="3989995"/>
          </a:xfrm>
        </p:spPr>
        <p:txBody>
          <a:bodyPr>
            <a:normAutofit/>
          </a:bodyPr>
          <a:lstStyle/>
          <a:p>
            <a:r>
              <a:rPr lang="en-GB" dirty="0"/>
              <a:t>What is Gorilla?</a:t>
            </a:r>
          </a:p>
          <a:p>
            <a:r>
              <a:rPr lang="en-GB" dirty="0"/>
              <a:t>Setting up an account</a:t>
            </a:r>
          </a:p>
          <a:p>
            <a:r>
              <a:rPr lang="en-GB" dirty="0"/>
              <a:t>Creating a project</a:t>
            </a:r>
          </a:p>
          <a:p>
            <a:r>
              <a:rPr lang="en-GB" dirty="0"/>
              <a:t>Creating a questionnaire</a:t>
            </a:r>
          </a:p>
          <a:p>
            <a:r>
              <a:rPr lang="en-GB" dirty="0"/>
              <a:t>Creating a task</a:t>
            </a:r>
            <a:endParaRPr lang="en-GB" b="1" dirty="0"/>
          </a:p>
          <a:p>
            <a:r>
              <a:rPr lang="en-GB" dirty="0"/>
              <a:t>Building </a:t>
            </a:r>
            <a:r>
              <a:rPr lang="en-GB"/>
              <a:t>an Experiment</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2</a:t>
            </a:fld>
            <a:endParaRPr lang="en-US" dirty="0"/>
          </a:p>
        </p:txBody>
      </p:sp>
      <p:pic>
        <p:nvPicPr>
          <p:cNvPr id="6" name="Recorded Sound">
            <a:hlinkClick r:id="" action="ppaction://media"/>
            <a:extLst>
              <a:ext uri="{FF2B5EF4-FFF2-40B4-BE49-F238E27FC236}">
                <a16:creationId xmlns:a16="http://schemas.microsoft.com/office/drawing/2014/main" id="{DE989BC7-0026-7B20-8141-B5939AE440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5200" y="5957469"/>
            <a:ext cx="487363" cy="487363"/>
          </a:xfrm>
          <a:prstGeom prst="rect">
            <a:avLst/>
          </a:prstGeom>
        </p:spPr>
      </p:pic>
    </p:spTree>
    <p:extLst>
      <p:ext uri="{BB962C8B-B14F-4D97-AF65-F5344CB8AC3E}">
        <p14:creationId xmlns:p14="http://schemas.microsoft.com/office/powerpoint/2010/main" val="3939403067"/>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Questionnaire</a:t>
            </a:r>
            <a:endParaRPr lang="en-GB" dirty="0"/>
          </a:p>
        </p:txBody>
      </p:sp>
      <p:sp>
        <p:nvSpPr>
          <p:cNvPr id="3" name="Content Placeholder 2"/>
          <p:cNvSpPr>
            <a:spLocks noGrp="1"/>
          </p:cNvSpPr>
          <p:nvPr>
            <p:ph idx="1"/>
          </p:nvPr>
        </p:nvSpPr>
        <p:spPr>
          <a:xfrm>
            <a:off x="250393" y="1960589"/>
            <a:ext cx="6004674" cy="3989995"/>
          </a:xfrm>
        </p:spPr>
        <p:txBody>
          <a:bodyPr>
            <a:normAutofit/>
          </a:bodyPr>
          <a:lstStyle/>
          <a:p>
            <a:r>
              <a:rPr lang="en-US" dirty="0"/>
              <a:t>Consent box</a:t>
            </a:r>
          </a:p>
          <a:p>
            <a:pPr lvl="1"/>
            <a:r>
              <a:rPr lang="en-GB" dirty="0"/>
              <a:t>Displays a box participants for participants to check</a:t>
            </a:r>
          </a:p>
          <a:p>
            <a:pPr lvl="1"/>
            <a:r>
              <a:rPr lang="en-GB" dirty="0"/>
              <a:t>Used when getting informed consent</a:t>
            </a:r>
          </a:p>
          <a:p>
            <a:r>
              <a:rPr lang="en-GB" dirty="0"/>
              <a:t>Add Object-&gt; Consent form -&gt; Create</a:t>
            </a:r>
          </a:p>
        </p:txBody>
      </p:sp>
      <p:sp>
        <p:nvSpPr>
          <p:cNvPr id="4" name="Slide Number Placeholder 3"/>
          <p:cNvSpPr>
            <a:spLocks noGrp="1"/>
          </p:cNvSpPr>
          <p:nvPr>
            <p:ph type="sldNum" sz="quarter" idx="12"/>
          </p:nvPr>
        </p:nvSpPr>
        <p:spPr/>
        <p:txBody>
          <a:bodyPr/>
          <a:lstStyle/>
          <a:p>
            <a:fld id="{6D22F896-40B5-4ADD-8801-0D06FADFA095}" type="slidenum">
              <a:rPr lang="en-US" smtClean="0"/>
              <a:t>20</a:t>
            </a:fld>
            <a:endParaRPr lang="en-US" dirty="0"/>
          </a:p>
        </p:txBody>
      </p:sp>
      <p:pic>
        <p:nvPicPr>
          <p:cNvPr id="10" name="Picture 9">
            <a:extLst>
              <a:ext uri="{FF2B5EF4-FFF2-40B4-BE49-F238E27FC236}">
                <a16:creationId xmlns:a16="http://schemas.microsoft.com/office/drawing/2014/main" id="{B20CECC5-92F7-7B61-2090-119D2DF770CF}"/>
              </a:ext>
            </a:extLst>
          </p:cNvPr>
          <p:cNvPicPr>
            <a:picLocks noChangeAspect="1"/>
          </p:cNvPicPr>
          <p:nvPr/>
        </p:nvPicPr>
        <p:blipFill rotWithShape="1">
          <a:blip r:embed="rId5"/>
          <a:srcRect l="57611" t="41241" r="36206" b="49613"/>
          <a:stretch/>
        </p:blipFill>
        <p:spPr>
          <a:xfrm>
            <a:off x="6874136" y="2775473"/>
            <a:ext cx="4794042" cy="1994358"/>
          </a:xfrm>
          <a:prstGeom prst="rect">
            <a:avLst/>
          </a:prstGeom>
        </p:spPr>
      </p:pic>
      <p:pic>
        <p:nvPicPr>
          <p:cNvPr id="5" name="Recorded Sound">
            <a:hlinkClick r:id="" action="ppaction://media"/>
            <a:extLst>
              <a:ext uri="{FF2B5EF4-FFF2-40B4-BE49-F238E27FC236}">
                <a16:creationId xmlns:a16="http://schemas.microsoft.com/office/drawing/2014/main" id="{01F58390-501A-3406-6296-8404BEDC5C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7370" y="5950584"/>
            <a:ext cx="487363" cy="487363"/>
          </a:xfrm>
          <a:prstGeom prst="rect">
            <a:avLst/>
          </a:prstGeom>
        </p:spPr>
      </p:pic>
    </p:spTree>
    <p:extLst>
      <p:ext uri="{BB962C8B-B14F-4D97-AF65-F5344CB8AC3E}">
        <p14:creationId xmlns:p14="http://schemas.microsoft.com/office/powerpoint/2010/main" val="1585789240"/>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Questionnaire</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21</a:t>
            </a:fld>
            <a:endParaRPr lang="en-US" dirty="0"/>
          </a:p>
        </p:txBody>
      </p:sp>
      <p:pic>
        <p:nvPicPr>
          <p:cNvPr id="6" name="Picture 5">
            <a:extLst>
              <a:ext uri="{FF2B5EF4-FFF2-40B4-BE49-F238E27FC236}">
                <a16:creationId xmlns:a16="http://schemas.microsoft.com/office/drawing/2014/main" id="{5F068F89-6182-4B9F-E6B1-5D5D0561BBF7}"/>
              </a:ext>
            </a:extLst>
          </p:cNvPr>
          <p:cNvPicPr>
            <a:picLocks noChangeAspect="1"/>
          </p:cNvPicPr>
          <p:nvPr/>
        </p:nvPicPr>
        <p:blipFill rotWithShape="1">
          <a:blip r:embed="rId5"/>
          <a:srcRect l="60794" t="45372" r="20588" b="32353"/>
          <a:stretch/>
        </p:blipFill>
        <p:spPr>
          <a:xfrm>
            <a:off x="862573" y="2651853"/>
            <a:ext cx="7129293" cy="2398956"/>
          </a:xfrm>
          <a:prstGeom prst="rect">
            <a:avLst/>
          </a:prstGeom>
        </p:spPr>
      </p:pic>
      <p:pic>
        <p:nvPicPr>
          <p:cNvPr id="8" name="Picture 7">
            <a:extLst>
              <a:ext uri="{FF2B5EF4-FFF2-40B4-BE49-F238E27FC236}">
                <a16:creationId xmlns:a16="http://schemas.microsoft.com/office/drawing/2014/main" id="{684B5978-1827-8912-C5F0-181684C847F3}"/>
              </a:ext>
            </a:extLst>
          </p:cNvPr>
          <p:cNvPicPr>
            <a:picLocks noChangeAspect="1"/>
          </p:cNvPicPr>
          <p:nvPr/>
        </p:nvPicPr>
        <p:blipFill rotWithShape="1">
          <a:blip r:embed="rId6"/>
          <a:srcRect l="89156" t="20666"/>
          <a:stretch/>
        </p:blipFill>
        <p:spPr>
          <a:xfrm>
            <a:off x="8778240" y="960120"/>
            <a:ext cx="2663190" cy="5479878"/>
          </a:xfrm>
          <a:prstGeom prst="rect">
            <a:avLst/>
          </a:prstGeom>
        </p:spPr>
      </p:pic>
      <p:sp>
        <p:nvSpPr>
          <p:cNvPr id="10" name="Oval 9">
            <a:extLst>
              <a:ext uri="{FF2B5EF4-FFF2-40B4-BE49-F238E27FC236}">
                <a16:creationId xmlns:a16="http://schemas.microsoft.com/office/drawing/2014/main" id="{EE630680-7C84-A127-D8C2-74F9ED9337B7}"/>
              </a:ext>
            </a:extLst>
          </p:cNvPr>
          <p:cNvSpPr/>
          <p:nvPr/>
        </p:nvSpPr>
        <p:spPr>
          <a:xfrm>
            <a:off x="9556357" y="2534598"/>
            <a:ext cx="1050683" cy="505782"/>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5DC76BA3-F96F-3994-E5BE-859543F921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57371" y="5960225"/>
            <a:ext cx="487363" cy="487363"/>
          </a:xfrm>
          <a:prstGeom prst="rect">
            <a:avLst/>
          </a:prstGeom>
        </p:spPr>
      </p:pic>
    </p:spTree>
    <p:extLst>
      <p:ext uri="{BB962C8B-B14F-4D97-AF65-F5344CB8AC3E}">
        <p14:creationId xmlns:p14="http://schemas.microsoft.com/office/powerpoint/2010/main" val="638273998"/>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Questionnaire</a:t>
            </a:r>
            <a:endParaRPr lang="en-GB" dirty="0"/>
          </a:p>
        </p:txBody>
      </p:sp>
      <p:sp>
        <p:nvSpPr>
          <p:cNvPr id="3" name="Content Placeholder 2"/>
          <p:cNvSpPr>
            <a:spLocks noGrp="1"/>
          </p:cNvSpPr>
          <p:nvPr>
            <p:ph idx="1"/>
          </p:nvPr>
        </p:nvSpPr>
        <p:spPr>
          <a:xfrm>
            <a:off x="250393" y="1960589"/>
            <a:ext cx="5723687" cy="3989995"/>
          </a:xfrm>
        </p:spPr>
        <p:txBody>
          <a:bodyPr>
            <a:normAutofit/>
          </a:bodyPr>
          <a:lstStyle/>
          <a:p>
            <a:r>
              <a:rPr lang="en-US" dirty="0"/>
              <a:t>You can repeat these steps to create as many questions as you need</a:t>
            </a:r>
          </a:p>
          <a:p>
            <a:r>
              <a:rPr lang="en-US" dirty="0"/>
              <a:t>When you are done, hit ‘Commit Version 1’ to save your questionnaire</a:t>
            </a:r>
          </a:p>
          <a:p>
            <a:r>
              <a:rPr lang="en-US" dirty="0"/>
              <a:t>If you want to change something, Gorilla will save this as a separate version, so you can easily retrieve previous ones</a:t>
            </a:r>
          </a:p>
          <a:p>
            <a:pPr lvl="1"/>
            <a:r>
              <a:rPr lang="en-US" dirty="0"/>
              <a:t>You will be prompted to describe your changes, so it’s easy to keep track of changes made throughout your project</a:t>
            </a:r>
          </a:p>
          <a:p>
            <a:r>
              <a:rPr lang="en-US" dirty="0"/>
              <a:t>For more information:</a:t>
            </a:r>
          </a:p>
          <a:p>
            <a:pPr lvl="1"/>
            <a:r>
              <a:rPr lang="en-US" dirty="0">
                <a:hlinkClick r:id="rId5"/>
              </a:rPr>
              <a:t>https://support.gorilla.sc/support/tools/questionnaire-builder-2</a:t>
            </a:r>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22</a:t>
            </a:fld>
            <a:endParaRPr lang="en-US" dirty="0"/>
          </a:p>
        </p:txBody>
      </p:sp>
      <p:pic>
        <p:nvPicPr>
          <p:cNvPr id="5" name="Recorded Sound">
            <a:hlinkClick r:id="" action="ppaction://media"/>
            <a:extLst>
              <a:ext uri="{FF2B5EF4-FFF2-40B4-BE49-F238E27FC236}">
                <a16:creationId xmlns:a16="http://schemas.microsoft.com/office/drawing/2014/main" id="{5E2894C9-CF8C-A7B0-896F-6421EC2F07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7370" y="5909020"/>
            <a:ext cx="487363" cy="487363"/>
          </a:xfrm>
          <a:prstGeom prst="rect">
            <a:avLst/>
          </a:prstGeom>
        </p:spPr>
      </p:pic>
    </p:spTree>
    <p:extLst>
      <p:ext uri="{BB962C8B-B14F-4D97-AF65-F5344CB8AC3E}">
        <p14:creationId xmlns:p14="http://schemas.microsoft.com/office/powerpoint/2010/main" val="122812366"/>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50392" y="1960589"/>
            <a:ext cx="9767367" cy="3989995"/>
          </a:xfrm>
        </p:spPr>
        <p:txBody>
          <a:bodyPr>
            <a:normAutofit/>
          </a:bodyPr>
          <a:lstStyle/>
          <a:p>
            <a:r>
              <a:rPr lang="en-US" dirty="0"/>
              <a:t>You can program experimental trials using the ‘task builder’ or more recent ‘task builder 2’ in Gorilla</a:t>
            </a:r>
          </a:p>
          <a:p>
            <a:r>
              <a:rPr lang="en-US" dirty="0"/>
              <a:t>I will be using task builder 2 here</a:t>
            </a:r>
          </a:p>
          <a:p>
            <a:r>
              <a:rPr lang="en-US" dirty="0"/>
              <a:t>Gorilla provides a lot of support and even a walkthrough to help you get started, which I would recommend looking over:</a:t>
            </a:r>
          </a:p>
          <a:p>
            <a:pPr lvl="1"/>
            <a:r>
              <a:rPr lang="en-GB" dirty="0">
                <a:hlinkClick r:id="rId5"/>
              </a:rPr>
              <a:t>https://support.gorilla.sc/support/reference/faq/task-builder#overview</a:t>
            </a:r>
            <a:endParaRPr lang="en-GB" dirty="0"/>
          </a:p>
          <a:p>
            <a:pPr lvl="1"/>
            <a:r>
              <a:rPr lang="en-US" dirty="0">
                <a:hlinkClick r:id="rId6"/>
              </a:rPr>
              <a:t>https://support.gorilla.sc/support/tools/task-builder-2</a:t>
            </a:r>
            <a:r>
              <a:rPr lang="en-GB" dirty="0"/>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23</a:t>
            </a:fld>
            <a:endParaRPr lang="en-US" dirty="0"/>
          </a:p>
        </p:txBody>
      </p:sp>
      <p:pic>
        <p:nvPicPr>
          <p:cNvPr id="6" name="Recorded Sound">
            <a:hlinkClick r:id="" action="ppaction://media"/>
            <a:extLst>
              <a:ext uri="{FF2B5EF4-FFF2-40B4-BE49-F238E27FC236}">
                <a16:creationId xmlns:a16="http://schemas.microsoft.com/office/drawing/2014/main" id="{440EFDE8-D2BE-E7D4-509D-BAF4E80CAA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57371" y="6063990"/>
            <a:ext cx="487363" cy="487363"/>
          </a:xfrm>
          <a:prstGeom prst="rect">
            <a:avLst/>
          </a:prstGeom>
        </p:spPr>
      </p:pic>
    </p:spTree>
    <p:extLst>
      <p:ext uri="{BB962C8B-B14F-4D97-AF65-F5344CB8AC3E}">
        <p14:creationId xmlns:p14="http://schemas.microsoft.com/office/powerpoint/2010/main" val="204654073"/>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5233-9B82-DEE5-7F58-B88E49AA73E4}"/>
              </a:ext>
            </a:extLst>
          </p:cNvPr>
          <p:cNvSpPr>
            <a:spLocks noGrp="1"/>
          </p:cNvSpPr>
          <p:nvPr>
            <p:ph type="title"/>
          </p:nvPr>
        </p:nvSpPr>
        <p:spPr/>
        <p:txBody>
          <a:bodyPr/>
          <a:lstStyle/>
          <a:p>
            <a:r>
              <a:rPr lang="en-US" dirty="0"/>
              <a:t>Lexical decision</a:t>
            </a:r>
          </a:p>
        </p:txBody>
      </p:sp>
      <p:sp>
        <p:nvSpPr>
          <p:cNvPr id="3" name="Content Placeholder 2">
            <a:extLst>
              <a:ext uri="{FF2B5EF4-FFF2-40B4-BE49-F238E27FC236}">
                <a16:creationId xmlns:a16="http://schemas.microsoft.com/office/drawing/2014/main" id="{35DEF674-E78E-E216-EAA7-974F757DBD4C}"/>
              </a:ext>
            </a:extLst>
          </p:cNvPr>
          <p:cNvSpPr>
            <a:spLocks noGrp="1"/>
          </p:cNvSpPr>
          <p:nvPr>
            <p:ph idx="1"/>
          </p:nvPr>
        </p:nvSpPr>
        <p:spPr>
          <a:xfrm>
            <a:off x="1141412" y="2249487"/>
            <a:ext cx="5597591" cy="3541714"/>
          </a:xfrm>
        </p:spPr>
        <p:txBody>
          <a:bodyPr>
            <a:normAutofit/>
          </a:bodyPr>
          <a:lstStyle/>
          <a:p>
            <a:r>
              <a:rPr lang="en-US" dirty="0"/>
              <a:t>The task I will be programming to demonstrate the functionality of Gorilla is a Lexical Decision task</a:t>
            </a:r>
          </a:p>
          <a:p>
            <a:r>
              <a:rPr lang="en-US" dirty="0"/>
              <a:t>Lexical decision: decide whether a character string on screen is a word – or not</a:t>
            </a:r>
          </a:p>
          <a:p>
            <a:r>
              <a:rPr lang="en-US" dirty="0"/>
              <a:t>Commonly used in studies of word processing</a:t>
            </a:r>
          </a:p>
        </p:txBody>
      </p:sp>
      <p:sp>
        <p:nvSpPr>
          <p:cNvPr id="4" name="Slide Number Placeholder 3">
            <a:extLst>
              <a:ext uri="{FF2B5EF4-FFF2-40B4-BE49-F238E27FC236}">
                <a16:creationId xmlns:a16="http://schemas.microsoft.com/office/drawing/2014/main" id="{849A343A-66A5-79EE-6DFB-C8FE668EF78F}"/>
              </a:ext>
            </a:extLst>
          </p:cNvPr>
          <p:cNvSpPr>
            <a:spLocks noGrp="1"/>
          </p:cNvSpPr>
          <p:nvPr>
            <p:ph type="sldNum" sz="quarter" idx="12"/>
          </p:nvPr>
        </p:nvSpPr>
        <p:spPr/>
        <p:txBody>
          <a:bodyPr/>
          <a:lstStyle/>
          <a:p>
            <a:fld id="{6D22F896-40B5-4ADD-8801-0D06FADFA095}" type="slidenum">
              <a:rPr lang="en-US" smtClean="0"/>
              <a:t>24</a:t>
            </a:fld>
            <a:endParaRPr lang="en-US" dirty="0"/>
          </a:p>
        </p:txBody>
      </p:sp>
      <p:pic>
        <p:nvPicPr>
          <p:cNvPr id="1026" name="Picture 2" descr="Visual lexical decision task- Free customisable template and guide">
            <a:extLst>
              <a:ext uri="{FF2B5EF4-FFF2-40B4-BE49-F238E27FC236}">
                <a16:creationId xmlns:a16="http://schemas.microsoft.com/office/drawing/2014/main" id="{BE6501BC-59F4-F555-172B-3102EA47F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9106" y="2510351"/>
            <a:ext cx="4789640" cy="2694173"/>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723FDFF8-1C35-181B-B6CE-BE531F73A4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5954647"/>
            <a:ext cx="487363" cy="487363"/>
          </a:xfrm>
          <a:prstGeom prst="rect">
            <a:avLst/>
          </a:prstGeom>
        </p:spPr>
      </p:pic>
    </p:spTree>
    <p:extLst>
      <p:ext uri="{BB962C8B-B14F-4D97-AF65-F5344CB8AC3E}">
        <p14:creationId xmlns:p14="http://schemas.microsoft.com/office/powerpoint/2010/main" val="1924074718"/>
      </p:ext>
    </p:extLst>
  </p:cSld>
  <p:clrMapOvr>
    <a:masterClrMapping/>
  </p:clrMapOvr>
  <mc:AlternateContent xmlns:mc="http://schemas.openxmlformats.org/markup-compatibility/2006" xmlns:p14="http://schemas.microsoft.com/office/powerpoint/2010/main">
    <mc:Choice Requires="p14">
      <p:transition spd="slow" p14:dur="2000" advTm="34142"/>
    </mc:Choice>
    <mc:Fallback xmlns="">
      <p:transition spd="slow" advTm="34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50393" y="1960589"/>
            <a:ext cx="6004674" cy="3989995"/>
          </a:xfrm>
        </p:spPr>
        <p:txBody>
          <a:bodyPr>
            <a:normAutofit/>
          </a:bodyPr>
          <a:lstStyle/>
          <a:p>
            <a:r>
              <a:rPr lang="en-US" dirty="0"/>
              <a:t>Create -&gt; Tasks/Questionnaires -&gt; Task Builder 2</a:t>
            </a:r>
          </a:p>
          <a:p>
            <a:r>
              <a:rPr lang="en-US" dirty="0"/>
              <a:t>Name your task and click ‘create’</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25</a:t>
            </a:fld>
            <a:endParaRPr lang="en-US" dirty="0"/>
          </a:p>
        </p:txBody>
      </p:sp>
      <p:pic>
        <p:nvPicPr>
          <p:cNvPr id="10" name="Picture 9">
            <a:extLst>
              <a:ext uri="{FF2B5EF4-FFF2-40B4-BE49-F238E27FC236}">
                <a16:creationId xmlns:a16="http://schemas.microsoft.com/office/drawing/2014/main" id="{5FA109B4-2E50-A699-8591-F479577BB879}"/>
              </a:ext>
            </a:extLst>
          </p:cNvPr>
          <p:cNvPicPr>
            <a:picLocks noChangeAspect="1"/>
          </p:cNvPicPr>
          <p:nvPr/>
        </p:nvPicPr>
        <p:blipFill rotWithShape="1">
          <a:blip r:embed="rId5"/>
          <a:srcRect l="66529" t="13372" r="16353" b="50000"/>
          <a:stretch/>
        </p:blipFill>
        <p:spPr>
          <a:xfrm>
            <a:off x="7215131" y="2370875"/>
            <a:ext cx="3986269" cy="2398955"/>
          </a:xfrm>
          <a:prstGeom prst="rect">
            <a:avLst/>
          </a:prstGeom>
        </p:spPr>
      </p:pic>
      <p:pic>
        <p:nvPicPr>
          <p:cNvPr id="5" name="Recorded Sound">
            <a:hlinkClick r:id="" action="ppaction://media"/>
            <a:extLst>
              <a:ext uri="{FF2B5EF4-FFF2-40B4-BE49-F238E27FC236}">
                <a16:creationId xmlns:a16="http://schemas.microsoft.com/office/drawing/2014/main" id="{1D14C85C-3CC8-2932-50FE-0B0BEA38EC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7718" y="6063990"/>
            <a:ext cx="487363" cy="487363"/>
          </a:xfrm>
          <a:prstGeom prst="rect">
            <a:avLst/>
          </a:prstGeom>
        </p:spPr>
      </p:pic>
    </p:spTree>
    <p:extLst>
      <p:ext uri="{BB962C8B-B14F-4D97-AF65-F5344CB8AC3E}">
        <p14:creationId xmlns:p14="http://schemas.microsoft.com/office/powerpoint/2010/main" val="47275575"/>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26</a:t>
            </a:fld>
            <a:endParaRPr lang="en-US" dirty="0"/>
          </a:p>
        </p:txBody>
      </p:sp>
      <p:pic>
        <p:nvPicPr>
          <p:cNvPr id="6" name="Picture 5">
            <a:extLst>
              <a:ext uri="{FF2B5EF4-FFF2-40B4-BE49-F238E27FC236}">
                <a16:creationId xmlns:a16="http://schemas.microsoft.com/office/drawing/2014/main" id="{86D2F2DF-70D4-1C45-08AE-D72F416BA60A}"/>
              </a:ext>
            </a:extLst>
          </p:cNvPr>
          <p:cNvPicPr>
            <a:picLocks noChangeAspect="1"/>
          </p:cNvPicPr>
          <p:nvPr/>
        </p:nvPicPr>
        <p:blipFill rotWithShape="1">
          <a:blip r:embed="rId5"/>
          <a:srcRect l="50000" t="3333" b="25683"/>
          <a:stretch/>
        </p:blipFill>
        <p:spPr>
          <a:xfrm>
            <a:off x="1098193" y="1947133"/>
            <a:ext cx="9995614" cy="3991088"/>
          </a:xfrm>
          <a:prstGeom prst="rect">
            <a:avLst/>
          </a:prstGeom>
        </p:spPr>
      </p:pic>
      <p:pic>
        <p:nvPicPr>
          <p:cNvPr id="3" name="Recorded Sound">
            <a:hlinkClick r:id="" action="ppaction://media"/>
            <a:extLst>
              <a:ext uri="{FF2B5EF4-FFF2-40B4-BE49-F238E27FC236}">
                <a16:creationId xmlns:a16="http://schemas.microsoft.com/office/drawing/2014/main" id="{091EB842-DA15-1AE5-B31A-0A4A37DDE7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3807" y="5938221"/>
            <a:ext cx="487363" cy="487363"/>
          </a:xfrm>
          <a:prstGeom prst="rect">
            <a:avLst/>
          </a:prstGeom>
        </p:spPr>
      </p:pic>
    </p:spTree>
    <p:extLst>
      <p:ext uri="{BB962C8B-B14F-4D97-AF65-F5344CB8AC3E}">
        <p14:creationId xmlns:p14="http://schemas.microsoft.com/office/powerpoint/2010/main" val="368675547"/>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77645" y="1971346"/>
            <a:ext cx="6004674" cy="3989995"/>
          </a:xfrm>
        </p:spPr>
        <p:txBody>
          <a:bodyPr>
            <a:normAutofit/>
          </a:bodyPr>
          <a:lstStyle/>
          <a:p>
            <a:r>
              <a:rPr lang="en-US" dirty="0"/>
              <a:t>Tasks are made up of ‘Displays’ and screens within these</a:t>
            </a:r>
          </a:p>
          <a:p>
            <a:r>
              <a:rPr lang="en-US" dirty="0"/>
              <a:t>To add a new display- click Add first display(top picture)</a:t>
            </a:r>
          </a:p>
          <a:p>
            <a:r>
              <a:rPr lang="en-US" dirty="0"/>
              <a:t>Name your display and click Create</a:t>
            </a:r>
          </a:p>
          <a:p>
            <a:r>
              <a:rPr lang="en-US" dirty="0"/>
              <a:t>This generates a display with one screen</a:t>
            </a:r>
          </a:p>
          <a:p>
            <a:pPr lvl="1"/>
            <a:r>
              <a:rPr lang="en-US" dirty="0"/>
              <a:t>We can then add screens to this display by clicking new screen</a:t>
            </a:r>
          </a:p>
        </p:txBody>
      </p:sp>
      <p:sp>
        <p:nvSpPr>
          <p:cNvPr id="4" name="Slide Number Placeholder 3"/>
          <p:cNvSpPr>
            <a:spLocks noGrp="1"/>
          </p:cNvSpPr>
          <p:nvPr>
            <p:ph type="sldNum" sz="quarter" idx="12"/>
          </p:nvPr>
        </p:nvSpPr>
        <p:spPr/>
        <p:txBody>
          <a:bodyPr/>
          <a:lstStyle/>
          <a:p>
            <a:fld id="{6D22F896-40B5-4ADD-8801-0D06FADFA095}" type="slidenum">
              <a:rPr lang="en-US" smtClean="0"/>
              <a:t>27</a:t>
            </a:fld>
            <a:endParaRPr lang="en-US" dirty="0"/>
          </a:p>
        </p:txBody>
      </p:sp>
      <p:pic>
        <p:nvPicPr>
          <p:cNvPr id="11" name="Picture 10">
            <a:extLst>
              <a:ext uri="{FF2B5EF4-FFF2-40B4-BE49-F238E27FC236}">
                <a16:creationId xmlns:a16="http://schemas.microsoft.com/office/drawing/2014/main" id="{5EEA6ABF-06C7-7C91-A51F-9A073BA84EA7}"/>
              </a:ext>
            </a:extLst>
          </p:cNvPr>
          <p:cNvPicPr>
            <a:picLocks noChangeAspect="1"/>
          </p:cNvPicPr>
          <p:nvPr/>
        </p:nvPicPr>
        <p:blipFill rotWithShape="1">
          <a:blip r:embed="rId5"/>
          <a:srcRect l="68207" t="23796" r="17588" b="62889"/>
          <a:stretch/>
        </p:blipFill>
        <p:spPr>
          <a:xfrm>
            <a:off x="7274558" y="1348886"/>
            <a:ext cx="3826713" cy="1008820"/>
          </a:xfrm>
          <a:prstGeom prst="rect">
            <a:avLst/>
          </a:prstGeom>
        </p:spPr>
      </p:pic>
      <p:pic>
        <p:nvPicPr>
          <p:cNvPr id="15" name="Picture 14">
            <a:extLst>
              <a:ext uri="{FF2B5EF4-FFF2-40B4-BE49-F238E27FC236}">
                <a16:creationId xmlns:a16="http://schemas.microsoft.com/office/drawing/2014/main" id="{5857CDDB-470F-FCE3-7E80-1791E69A27F2}"/>
              </a:ext>
            </a:extLst>
          </p:cNvPr>
          <p:cNvPicPr>
            <a:picLocks noChangeAspect="1"/>
          </p:cNvPicPr>
          <p:nvPr/>
        </p:nvPicPr>
        <p:blipFill rotWithShape="1">
          <a:blip r:embed="rId6"/>
          <a:srcRect l="69265" t="15882" r="19088" b="65018"/>
          <a:stretch/>
        </p:blipFill>
        <p:spPr>
          <a:xfrm>
            <a:off x="7571287" y="2696622"/>
            <a:ext cx="3233254" cy="1491228"/>
          </a:xfrm>
          <a:prstGeom prst="rect">
            <a:avLst/>
          </a:prstGeom>
        </p:spPr>
      </p:pic>
      <p:pic>
        <p:nvPicPr>
          <p:cNvPr id="17" name="Picture 16">
            <a:extLst>
              <a:ext uri="{FF2B5EF4-FFF2-40B4-BE49-F238E27FC236}">
                <a16:creationId xmlns:a16="http://schemas.microsoft.com/office/drawing/2014/main" id="{F99CB292-DBB4-C535-1B62-96DAD0E7C1E8}"/>
              </a:ext>
            </a:extLst>
          </p:cNvPr>
          <p:cNvPicPr>
            <a:picLocks noChangeAspect="1"/>
          </p:cNvPicPr>
          <p:nvPr/>
        </p:nvPicPr>
        <p:blipFill rotWithShape="1">
          <a:blip r:embed="rId7"/>
          <a:srcRect l="50749" t="17451" r="38853" b="55449"/>
          <a:stretch/>
        </p:blipFill>
        <p:spPr>
          <a:xfrm>
            <a:off x="7813491" y="4360538"/>
            <a:ext cx="2656389" cy="1947134"/>
          </a:xfrm>
          <a:prstGeom prst="rect">
            <a:avLst/>
          </a:prstGeom>
        </p:spPr>
      </p:pic>
      <p:sp>
        <p:nvSpPr>
          <p:cNvPr id="20" name="Oval 19">
            <a:extLst>
              <a:ext uri="{FF2B5EF4-FFF2-40B4-BE49-F238E27FC236}">
                <a16:creationId xmlns:a16="http://schemas.microsoft.com/office/drawing/2014/main" id="{A2431206-F976-9CD0-0240-9F062CF3A3A9}"/>
              </a:ext>
            </a:extLst>
          </p:cNvPr>
          <p:cNvSpPr/>
          <p:nvPr/>
        </p:nvSpPr>
        <p:spPr>
          <a:xfrm>
            <a:off x="7661078" y="5045335"/>
            <a:ext cx="1551791" cy="1203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a:extLst>
              <a:ext uri="{FF2B5EF4-FFF2-40B4-BE49-F238E27FC236}">
                <a16:creationId xmlns:a16="http://schemas.microsoft.com/office/drawing/2014/main" id="{C3C94C85-1ED4-A6AD-DF72-476AA97E86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7718" y="5820309"/>
            <a:ext cx="487363" cy="487363"/>
          </a:xfrm>
          <a:prstGeom prst="rect">
            <a:avLst/>
          </a:prstGeom>
        </p:spPr>
      </p:pic>
    </p:spTree>
    <p:extLst>
      <p:ext uri="{BB962C8B-B14F-4D97-AF65-F5344CB8AC3E}">
        <p14:creationId xmlns:p14="http://schemas.microsoft.com/office/powerpoint/2010/main" val="1363659024"/>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50393" y="1960589"/>
            <a:ext cx="6004674" cy="3989995"/>
          </a:xfrm>
        </p:spPr>
        <p:txBody>
          <a:bodyPr>
            <a:normAutofit/>
          </a:bodyPr>
          <a:lstStyle/>
          <a:p>
            <a:r>
              <a:rPr lang="en-US" dirty="0"/>
              <a:t>We are then presented with a series of template options.</a:t>
            </a:r>
          </a:p>
          <a:p>
            <a:r>
              <a:rPr lang="en-US" dirty="0"/>
              <a:t>For the instructions, I will select Instructions Screen</a:t>
            </a:r>
          </a:p>
          <a:p>
            <a:r>
              <a:rPr lang="en-US" dirty="0"/>
              <a:t>I don’t need it to record scores or have a time limit so I’m going to leave these options blank </a:t>
            </a:r>
          </a:p>
        </p:txBody>
      </p:sp>
      <p:sp>
        <p:nvSpPr>
          <p:cNvPr id="4" name="Slide Number Placeholder 3"/>
          <p:cNvSpPr>
            <a:spLocks noGrp="1"/>
          </p:cNvSpPr>
          <p:nvPr>
            <p:ph type="sldNum" sz="quarter" idx="12"/>
          </p:nvPr>
        </p:nvSpPr>
        <p:spPr/>
        <p:txBody>
          <a:bodyPr/>
          <a:lstStyle/>
          <a:p>
            <a:fld id="{6D22F896-40B5-4ADD-8801-0D06FADFA095}" type="slidenum">
              <a:rPr lang="en-US" smtClean="0"/>
              <a:t>28</a:t>
            </a:fld>
            <a:endParaRPr lang="en-US" dirty="0"/>
          </a:p>
        </p:txBody>
      </p:sp>
      <p:pic>
        <p:nvPicPr>
          <p:cNvPr id="7" name="Picture 6">
            <a:extLst>
              <a:ext uri="{FF2B5EF4-FFF2-40B4-BE49-F238E27FC236}">
                <a16:creationId xmlns:a16="http://schemas.microsoft.com/office/drawing/2014/main" id="{5F74C1C1-6687-265B-C82C-8EDF4B47F969}"/>
              </a:ext>
            </a:extLst>
          </p:cNvPr>
          <p:cNvPicPr>
            <a:picLocks noChangeAspect="1"/>
          </p:cNvPicPr>
          <p:nvPr/>
        </p:nvPicPr>
        <p:blipFill rotWithShape="1">
          <a:blip r:embed="rId5"/>
          <a:srcRect l="68823" t="25608" r="17853" b="31272"/>
          <a:stretch/>
        </p:blipFill>
        <p:spPr>
          <a:xfrm>
            <a:off x="6421095" y="1750004"/>
            <a:ext cx="4616251" cy="4201818"/>
          </a:xfrm>
          <a:prstGeom prst="rect">
            <a:avLst/>
          </a:prstGeom>
        </p:spPr>
      </p:pic>
      <p:pic>
        <p:nvPicPr>
          <p:cNvPr id="5" name="Recorded Sound">
            <a:hlinkClick r:id="" action="ppaction://media"/>
            <a:extLst>
              <a:ext uri="{FF2B5EF4-FFF2-40B4-BE49-F238E27FC236}">
                <a16:creationId xmlns:a16="http://schemas.microsoft.com/office/drawing/2014/main" id="{D560295F-BE16-A6FB-FD17-72D3B6FD88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7346" y="5957469"/>
            <a:ext cx="487363" cy="487363"/>
          </a:xfrm>
          <a:prstGeom prst="rect">
            <a:avLst/>
          </a:prstGeom>
        </p:spPr>
      </p:pic>
    </p:spTree>
    <p:extLst>
      <p:ext uri="{BB962C8B-B14F-4D97-AF65-F5344CB8AC3E}">
        <p14:creationId xmlns:p14="http://schemas.microsoft.com/office/powerpoint/2010/main" val="1742752644"/>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69" y="391243"/>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434869" y="1659375"/>
            <a:ext cx="6004674" cy="3989995"/>
          </a:xfrm>
        </p:spPr>
        <p:txBody>
          <a:bodyPr>
            <a:normAutofit/>
          </a:bodyPr>
          <a:lstStyle/>
          <a:p>
            <a:r>
              <a:rPr lang="en-US" dirty="0"/>
              <a:t>This brings up the following interface</a:t>
            </a:r>
          </a:p>
        </p:txBody>
      </p:sp>
      <p:sp>
        <p:nvSpPr>
          <p:cNvPr id="4" name="Slide Number Placeholder 3"/>
          <p:cNvSpPr>
            <a:spLocks noGrp="1"/>
          </p:cNvSpPr>
          <p:nvPr>
            <p:ph type="sldNum" sz="quarter" idx="12"/>
          </p:nvPr>
        </p:nvSpPr>
        <p:spPr/>
        <p:txBody>
          <a:bodyPr/>
          <a:lstStyle/>
          <a:p>
            <a:fld id="{6D22F896-40B5-4ADD-8801-0D06FADFA095}" type="slidenum">
              <a:rPr lang="en-US" smtClean="0"/>
              <a:t>29</a:t>
            </a:fld>
            <a:endParaRPr lang="en-US" dirty="0"/>
          </a:p>
        </p:txBody>
      </p:sp>
      <p:pic>
        <p:nvPicPr>
          <p:cNvPr id="7" name="Picture 6">
            <a:extLst>
              <a:ext uri="{FF2B5EF4-FFF2-40B4-BE49-F238E27FC236}">
                <a16:creationId xmlns:a16="http://schemas.microsoft.com/office/drawing/2014/main" id="{87788A80-61FC-5241-34C3-F1CBE0AFEFAA}"/>
              </a:ext>
            </a:extLst>
          </p:cNvPr>
          <p:cNvPicPr>
            <a:picLocks noChangeAspect="1"/>
          </p:cNvPicPr>
          <p:nvPr/>
        </p:nvPicPr>
        <p:blipFill rotWithShape="1">
          <a:blip r:embed="rId5"/>
          <a:srcRect l="61765" t="17451" b="10897"/>
          <a:stretch/>
        </p:blipFill>
        <p:spPr>
          <a:xfrm>
            <a:off x="2033194" y="2066246"/>
            <a:ext cx="8307673" cy="4378586"/>
          </a:xfrm>
          <a:prstGeom prst="rect">
            <a:avLst/>
          </a:prstGeom>
        </p:spPr>
      </p:pic>
      <p:pic>
        <p:nvPicPr>
          <p:cNvPr id="5" name="Recorded Sound">
            <a:hlinkClick r:id="" action="ppaction://media"/>
            <a:extLst>
              <a:ext uri="{FF2B5EF4-FFF2-40B4-BE49-F238E27FC236}">
                <a16:creationId xmlns:a16="http://schemas.microsoft.com/office/drawing/2014/main" id="{C1421DCF-4255-0A23-4336-E03F7D9E3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544" y="6063990"/>
            <a:ext cx="487363" cy="487363"/>
          </a:xfrm>
          <a:prstGeom prst="rect">
            <a:avLst/>
          </a:prstGeom>
        </p:spPr>
      </p:pic>
    </p:spTree>
    <p:extLst>
      <p:ext uri="{BB962C8B-B14F-4D97-AF65-F5344CB8AC3E}">
        <p14:creationId xmlns:p14="http://schemas.microsoft.com/office/powerpoint/2010/main" val="2650930344"/>
      </p:ext>
    </p:extLst>
  </p:cSld>
  <p:clrMapOvr>
    <a:masterClrMapping/>
  </p:clrMapOvr>
  <mc:AlternateContent xmlns:mc="http://schemas.openxmlformats.org/markup-compatibility/2006" xmlns:p14="http://schemas.microsoft.com/office/powerpoint/2010/main">
    <mc:Choice Requires="p14">
      <p:transition spd="slow" p14:dur="2000" advTm="15069"/>
    </mc:Choice>
    <mc:Fallback xmlns="">
      <p:transition spd="slow" advTm="150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dirty="0"/>
            </a:br>
            <a:r>
              <a:rPr lang="en-GB" dirty="0"/>
              <a:t>What </a:t>
            </a:r>
            <a:r>
              <a:rPr lang="en-GB"/>
              <a:t>is Gorilla</a:t>
            </a:r>
            <a:r>
              <a:rPr lang="en-GB" dirty="0"/>
              <a:t>?</a:t>
            </a:r>
            <a:br>
              <a:rPr lang="en-GB" dirty="0"/>
            </a:br>
            <a:endParaRPr lang="en-GB" dirty="0"/>
          </a:p>
        </p:txBody>
      </p:sp>
      <p:sp>
        <p:nvSpPr>
          <p:cNvPr id="3" name="Content Placeholder 2"/>
          <p:cNvSpPr>
            <a:spLocks noGrp="1"/>
          </p:cNvSpPr>
          <p:nvPr>
            <p:ph idx="1"/>
          </p:nvPr>
        </p:nvSpPr>
        <p:spPr>
          <a:xfrm>
            <a:off x="1141411" y="1893279"/>
            <a:ext cx="9905999" cy="3989995"/>
          </a:xfrm>
        </p:spPr>
        <p:txBody>
          <a:bodyPr>
            <a:normAutofit/>
          </a:bodyPr>
          <a:lstStyle/>
          <a:p>
            <a:r>
              <a:rPr lang="en-US" dirty="0"/>
              <a:t>Gorilla is an online research platform designed to allow researchers to create and deploy </a:t>
            </a:r>
            <a:r>
              <a:rPr lang="en-US" dirty="0" err="1"/>
              <a:t>behavioural</a:t>
            </a:r>
            <a:r>
              <a:rPr lang="en-US" dirty="0"/>
              <a:t> experiments</a:t>
            </a:r>
          </a:p>
          <a:p>
            <a:pPr lvl="1"/>
            <a:r>
              <a:rPr lang="en-US" dirty="0"/>
              <a:t>Gather accuracy and reaction time data</a:t>
            </a:r>
          </a:p>
          <a:p>
            <a:r>
              <a:rPr lang="en-US" dirty="0"/>
              <a:t>Three main features:</a:t>
            </a:r>
          </a:p>
          <a:p>
            <a:pPr lvl="1"/>
            <a:r>
              <a:rPr lang="en-US" dirty="0"/>
              <a:t>Questionnaire builder</a:t>
            </a:r>
          </a:p>
          <a:p>
            <a:pPr lvl="1"/>
            <a:r>
              <a:rPr lang="en-US" dirty="0"/>
              <a:t>Task builder</a:t>
            </a:r>
          </a:p>
          <a:p>
            <a:pPr lvl="1"/>
            <a:r>
              <a:rPr lang="en-US" dirty="0"/>
              <a:t>Experiment builder</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3</a:t>
            </a:fld>
            <a:endParaRPr lang="en-US" dirty="0"/>
          </a:p>
        </p:txBody>
      </p:sp>
      <p:pic>
        <p:nvPicPr>
          <p:cNvPr id="1030" name="Picture 6" descr="Gorilla">
            <a:extLst>
              <a:ext uri="{FF2B5EF4-FFF2-40B4-BE49-F238E27FC236}">
                <a16:creationId xmlns:a16="http://schemas.microsoft.com/office/drawing/2014/main" id="{5FD56F0F-1B62-EA8C-E281-28A1D1C1B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50" y="3629028"/>
            <a:ext cx="2874960" cy="2874960"/>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D2FAF06F-A168-9100-923F-48A62C5B98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7718" y="5883274"/>
            <a:ext cx="487363" cy="487363"/>
          </a:xfrm>
          <a:prstGeom prst="rect">
            <a:avLst/>
          </a:prstGeom>
        </p:spPr>
      </p:pic>
    </p:spTree>
    <p:extLst>
      <p:ext uri="{BB962C8B-B14F-4D97-AF65-F5344CB8AC3E}">
        <p14:creationId xmlns:p14="http://schemas.microsoft.com/office/powerpoint/2010/main" val="342830240"/>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69" y="391243"/>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434869" y="1659375"/>
            <a:ext cx="6004674" cy="3989995"/>
          </a:xfrm>
        </p:spPr>
        <p:txBody>
          <a:bodyPr>
            <a:normAutofit/>
          </a:bodyPr>
          <a:lstStyle/>
          <a:p>
            <a:r>
              <a:rPr lang="en-US" dirty="0"/>
              <a:t>In the objects tab we can type out our instructions in the Markdown Text box</a:t>
            </a:r>
          </a:p>
          <a:p>
            <a:r>
              <a:rPr lang="en-US" dirty="0"/>
              <a:t>Like questionnaires, we can use markdown and html to format our text</a:t>
            </a:r>
          </a:p>
          <a:p>
            <a:pPr lvl="1"/>
            <a:r>
              <a:rPr lang="en-US" dirty="0"/>
              <a:t>You can also use the text size option to resize the text, and H align and V align to change the position. </a:t>
            </a:r>
          </a:p>
        </p:txBody>
      </p:sp>
      <p:sp>
        <p:nvSpPr>
          <p:cNvPr id="4" name="Slide Number Placeholder 3"/>
          <p:cNvSpPr>
            <a:spLocks noGrp="1"/>
          </p:cNvSpPr>
          <p:nvPr>
            <p:ph type="sldNum" sz="quarter" idx="12"/>
          </p:nvPr>
        </p:nvSpPr>
        <p:spPr/>
        <p:txBody>
          <a:bodyPr/>
          <a:lstStyle/>
          <a:p>
            <a:fld id="{6D22F896-40B5-4ADD-8801-0D06FADFA095}" type="slidenum">
              <a:rPr lang="en-US" smtClean="0"/>
              <a:t>30</a:t>
            </a:fld>
            <a:endParaRPr lang="en-US" dirty="0"/>
          </a:p>
        </p:txBody>
      </p:sp>
      <p:pic>
        <p:nvPicPr>
          <p:cNvPr id="7" name="Picture 6">
            <a:extLst>
              <a:ext uri="{FF2B5EF4-FFF2-40B4-BE49-F238E27FC236}">
                <a16:creationId xmlns:a16="http://schemas.microsoft.com/office/drawing/2014/main" id="{87788A80-61FC-5241-34C3-F1CBE0AFEFAA}"/>
              </a:ext>
            </a:extLst>
          </p:cNvPr>
          <p:cNvPicPr>
            <a:picLocks noChangeAspect="1"/>
          </p:cNvPicPr>
          <p:nvPr/>
        </p:nvPicPr>
        <p:blipFill rotWithShape="1">
          <a:blip r:embed="rId5"/>
          <a:srcRect l="89342" t="17450" b="23430"/>
          <a:stretch/>
        </p:blipFill>
        <p:spPr>
          <a:xfrm>
            <a:off x="7390505" y="543001"/>
            <a:ext cx="3582296" cy="5588858"/>
          </a:xfrm>
          <a:prstGeom prst="rect">
            <a:avLst/>
          </a:prstGeom>
        </p:spPr>
      </p:pic>
      <p:pic>
        <p:nvPicPr>
          <p:cNvPr id="5" name="Recorded Sound">
            <a:hlinkClick r:id="" action="ppaction://media"/>
            <a:extLst>
              <a:ext uri="{FF2B5EF4-FFF2-40B4-BE49-F238E27FC236}">
                <a16:creationId xmlns:a16="http://schemas.microsoft.com/office/drawing/2014/main" id="{FCA535D9-1C40-2397-8871-B768B70B26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9553" y="5796254"/>
            <a:ext cx="487363" cy="487363"/>
          </a:xfrm>
          <a:prstGeom prst="rect">
            <a:avLst/>
          </a:prstGeom>
        </p:spPr>
      </p:pic>
    </p:spTree>
    <p:extLst>
      <p:ext uri="{BB962C8B-B14F-4D97-AF65-F5344CB8AC3E}">
        <p14:creationId xmlns:p14="http://schemas.microsoft.com/office/powerpoint/2010/main" val="927505487"/>
      </p:ext>
    </p:extLst>
  </p:cSld>
  <p:clrMapOvr>
    <a:masterClrMapping/>
  </p:clrMapOvr>
  <mc:AlternateContent xmlns:mc="http://schemas.openxmlformats.org/markup-compatibility/2006" xmlns:p14="http://schemas.microsoft.com/office/powerpoint/2010/main">
    <mc:Choice Requires="p14">
      <p:transition spd="slow" p14:dur="2000" advTm="15069"/>
    </mc:Choice>
    <mc:Fallback xmlns="">
      <p:transition spd="slow" advTm="150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53" y="340659"/>
            <a:ext cx="9905998" cy="1478570"/>
          </a:xfrm>
        </p:spPr>
        <p:txBody>
          <a:bodyPr>
            <a:normAutofit/>
          </a:bodyPr>
          <a:lstStyle/>
          <a:p>
            <a:r>
              <a:rPr lang="en-US" dirty="0"/>
              <a:t>Creating a Task</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31</a:t>
            </a:fld>
            <a:endParaRPr lang="en-US" dirty="0"/>
          </a:p>
        </p:txBody>
      </p:sp>
      <p:pic>
        <p:nvPicPr>
          <p:cNvPr id="8" name="Picture 7">
            <a:extLst>
              <a:ext uri="{FF2B5EF4-FFF2-40B4-BE49-F238E27FC236}">
                <a16:creationId xmlns:a16="http://schemas.microsoft.com/office/drawing/2014/main" id="{F1132AAB-4BCE-7A3E-6995-490F249577D0}"/>
              </a:ext>
            </a:extLst>
          </p:cNvPr>
          <p:cNvPicPr>
            <a:picLocks noChangeAspect="1"/>
          </p:cNvPicPr>
          <p:nvPr/>
        </p:nvPicPr>
        <p:blipFill rotWithShape="1">
          <a:blip r:embed="rId5"/>
          <a:srcRect l="56206" t="10897" b="14157"/>
          <a:stretch/>
        </p:blipFill>
        <p:spPr>
          <a:xfrm>
            <a:off x="1237129" y="1700894"/>
            <a:ext cx="9082222" cy="4371355"/>
          </a:xfrm>
          <a:prstGeom prst="rect">
            <a:avLst/>
          </a:prstGeom>
        </p:spPr>
      </p:pic>
      <p:pic>
        <p:nvPicPr>
          <p:cNvPr id="3" name="Recorded Sound">
            <a:hlinkClick r:id="" action="ppaction://media"/>
            <a:extLst>
              <a:ext uri="{FF2B5EF4-FFF2-40B4-BE49-F238E27FC236}">
                <a16:creationId xmlns:a16="http://schemas.microsoft.com/office/drawing/2014/main" id="{185C2051-D89B-1DAD-5A70-EF116E0C3F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4871" y="6063990"/>
            <a:ext cx="487363" cy="487363"/>
          </a:xfrm>
          <a:prstGeom prst="rect">
            <a:avLst/>
          </a:prstGeom>
        </p:spPr>
      </p:pic>
    </p:spTree>
    <p:extLst>
      <p:ext uri="{BB962C8B-B14F-4D97-AF65-F5344CB8AC3E}">
        <p14:creationId xmlns:p14="http://schemas.microsoft.com/office/powerpoint/2010/main" val="4140905279"/>
      </p:ext>
    </p:extLst>
  </p:cSld>
  <p:clrMapOvr>
    <a:masterClrMapping/>
  </p:clrMapOvr>
  <mc:AlternateContent xmlns:mc="http://schemas.openxmlformats.org/markup-compatibility/2006" xmlns:p14="http://schemas.microsoft.com/office/powerpoint/2010/main">
    <mc:Choice Requires="p14">
      <p:transition spd="slow" p14:dur="2000" advTm="14582"/>
    </mc:Choice>
    <mc:Fallback xmlns="">
      <p:transition spd="slow" advTm="145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50393" y="1960589"/>
            <a:ext cx="6004674" cy="3989995"/>
          </a:xfrm>
        </p:spPr>
        <p:txBody>
          <a:bodyPr>
            <a:normAutofit/>
          </a:bodyPr>
          <a:lstStyle/>
          <a:p>
            <a:r>
              <a:rPr lang="en-US" dirty="0"/>
              <a:t>Creating trials</a:t>
            </a:r>
          </a:p>
          <a:p>
            <a:r>
              <a:rPr lang="en-US" dirty="0"/>
              <a:t>Want 2 parts, fixation cross and trial</a:t>
            </a:r>
          </a:p>
          <a:p>
            <a:r>
              <a:rPr lang="en-US" dirty="0"/>
              <a:t>Create a new display by clicking Edit, then New Display</a:t>
            </a:r>
          </a:p>
          <a:p>
            <a:pPr lvl="1"/>
            <a:r>
              <a:rPr lang="en-US" dirty="0"/>
              <a:t>Name this, press Create</a:t>
            </a:r>
          </a:p>
          <a:p>
            <a:pPr lvl="1"/>
            <a:r>
              <a:rPr lang="en-US" dirty="0"/>
              <a:t>Now we have another display underneath our instructions</a:t>
            </a:r>
          </a:p>
        </p:txBody>
      </p:sp>
      <p:sp>
        <p:nvSpPr>
          <p:cNvPr id="4" name="Slide Number Placeholder 3"/>
          <p:cNvSpPr>
            <a:spLocks noGrp="1"/>
          </p:cNvSpPr>
          <p:nvPr>
            <p:ph type="sldNum" sz="quarter" idx="12"/>
          </p:nvPr>
        </p:nvSpPr>
        <p:spPr>
          <a:xfrm>
            <a:off x="10322041" y="6300787"/>
            <a:ext cx="1463040" cy="274320"/>
          </a:xfrm>
        </p:spPr>
        <p:txBody>
          <a:bodyPr/>
          <a:lstStyle/>
          <a:p>
            <a:fld id="{6D22F896-40B5-4ADD-8801-0D06FADFA095}" type="slidenum">
              <a:rPr lang="en-US" smtClean="0"/>
              <a:t>32</a:t>
            </a:fld>
            <a:endParaRPr lang="en-US" dirty="0"/>
          </a:p>
        </p:txBody>
      </p:sp>
      <p:pic>
        <p:nvPicPr>
          <p:cNvPr id="7" name="Picture 6">
            <a:extLst>
              <a:ext uri="{FF2B5EF4-FFF2-40B4-BE49-F238E27FC236}">
                <a16:creationId xmlns:a16="http://schemas.microsoft.com/office/drawing/2014/main" id="{24E347B9-0BE7-45A4-B056-991DECB1A0DE}"/>
              </a:ext>
            </a:extLst>
          </p:cNvPr>
          <p:cNvPicPr>
            <a:picLocks noChangeAspect="1"/>
          </p:cNvPicPr>
          <p:nvPr/>
        </p:nvPicPr>
        <p:blipFill rotWithShape="1">
          <a:blip r:embed="rId5"/>
          <a:srcRect l="50000" t="7177" r="38147" b="30471"/>
          <a:stretch/>
        </p:blipFill>
        <p:spPr>
          <a:xfrm>
            <a:off x="6800705" y="740686"/>
            <a:ext cx="3521336" cy="5209898"/>
          </a:xfrm>
          <a:prstGeom prst="rect">
            <a:avLst/>
          </a:prstGeom>
        </p:spPr>
      </p:pic>
      <p:pic>
        <p:nvPicPr>
          <p:cNvPr id="5" name="Recorded Sound">
            <a:hlinkClick r:id="" action="ppaction://media"/>
            <a:extLst>
              <a:ext uri="{FF2B5EF4-FFF2-40B4-BE49-F238E27FC236}">
                <a16:creationId xmlns:a16="http://schemas.microsoft.com/office/drawing/2014/main" id="{6CAEB7A7-5B66-7542-9CF3-93C534A89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0488" y="5950584"/>
            <a:ext cx="487363" cy="487363"/>
          </a:xfrm>
          <a:prstGeom prst="rect">
            <a:avLst/>
          </a:prstGeom>
        </p:spPr>
      </p:pic>
    </p:spTree>
    <p:extLst>
      <p:ext uri="{BB962C8B-B14F-4D97-AF65-F5344CB8AC3E}">
        <p14:creationId xmlns:p14="http://schemas.microsoft.com/office/powerpoint/2010/main" val="1819269741"/>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50393" y="1960589"/>
            <a:ext cx="6004674" cy="3989995"/>
          </a:xfrm>
        </p:spPr>
        <p:txBody>
          <a:bodyPr>
            <a:normAutofit/>
          </a:bodyPr>
          <a:lstStyle/>
          <a:p>
            <a:r>
              <a:rPr lang="en-US" dirty="0"/>
              <a:t>Now we need to add screens that correspond to the elements of our trials</a:t>
            </a:r>
          </a:p>
          <a:p>
            <a:r>
              <a:rPr lang="en-US" dirty="0"/>
              <a:t>For the fixation cross, click on screen 1 and select blank screen</a:t>
            </a:r>
          </a:p>
          <a:p>
            <a:r>
              <a:rPr lang="en-US" dirty="0"/>
              <a:t>I’m going to leave scoring and time limit off for now</a:t>
            </a:r>
          </a:p>
        </p:txBody>
      </p:sp>
      <p:sp>
        <p:nvSpPr>
          <p:cNvPr id="4" name="Slide Number Placeholder 3"/>
          <p:cNvSpPr>
            <a:spLocks noGrp="1"/>
          </p:cNvSpPr>
          <p:nvPr>
            <p:ph type="sldNum" sz="quarter" idx="12"/>
          </p:nvPr>
        </p:nvSpPr>
        <p:spPr/>
        <p:txBody>
          <a:bodyPr/>
          <a:lstStyle/>
          <a:p>
            <a:fld id="{6D22F896-40B5-4ADD-8801-0D06FADFA095}" type="slidenum">
              <a:rPr lang="en-US" smtClean="0"/>
              <a:t>33</a:t>
            </a:fld>
            <a:endParaRPr lang="en-US" dirty="0"/>
          </a:p>
        </p:txBody>
      </p:sp>
      <p:pic>
        <p:nvPicPr>
          <p:cNvPr id="8" name="Picture 7">
            <a:extLst>
              <a:ext uri="{FF2B5EF4-FFF2-40B4-BE49-F238E27FC236}">
                <a16:creationId xmlns:a16="http://schemas.microsoft.com/office/drawing/2014/main" id="{8B075261-8880-071F-F64F-FDCC60F67E74}"/>
              </a:ext>
            </a:extLst>
          </p:cNvPr>
          <p:cNvPicPr>
            <a:picLocks noChangeAspect="1"/>
          </p:cNvPicPr>
          <p:nvPr/>
        </p:nvPicPr>
        <p:blipFill rotWithShape="1">
          <a:blip r:embed="rId5"/>
          <a:srcRect l="68912" t="27491" r="17853" b="26706"/>
          <a:stretch/>
        </p:blipFill>
        <p:spPr>
          <a:xfrm>
            <a:off x="6962441" y="1391929"/>
            <a:ext cx="4139451" cy="4029065"/>
          </a:xfrm>
          <a:prstGeom prst="rect">
            <a:avLst/>
          </a:prstGeom>
        </p:spPr>
      </p:pic>
      <p:pic>
        <p:nvPicPr>
          <p:cNvPr id="5" name="Recorded Sound">
            <a:hlinkClick r:id="" action="ppaction://media"/>
            <a:extLst>
              <a:ext uri="{FF2B5EF4-FFF2-40B4-BE49-F238E27FC236}">
                <a16:creationId xmlns:a16="http://schemas.microsoft.com/office/drawing/2014/main" id="{D613FD93-AE5B-5BDC-C17D-93CC642383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7718" y="5929802"/>
            <a:ext cx="487363" cy="487363"/>
          </a:xfrm>
          <a:prstGeom prst="rect">
            <a:avLst/>
          </a:prstGeom>
        </p:spPr>
      </p:pic>
    </p:spTree>
    <p:extLst>
      <p:ext uri="{BB962C8B-B14F-4D97-AF65-F5344CB8AC3E}">
        <p14:creationId xmlns:p14="http://schemas.microsoft.com/office/powerpoint/2010/main" val="3007908216"/>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50393" y="1960589"/>
            <a:ext cx="6004674" cy="3989995"/>
          </a:xfrm>
        </p:spPr>
        <p:txBody>
          <a:bodyPr>
            <a:normAutofit/>
          </a:bodyPr>
          <a:lstStyle/>
          <a:p>
            <a:r>
              <a:rPr lang="en-US" dirty="0"/>
              <a:t>To add a fixation cross, select Add Object -&gt; Fixation</a:t>
            </a:r>
          </a:p>
          <a:p>
            <a:r>
              <a:rPr lang="en-US" dirty="0"/>
              <a:t>This has 2 components, Fixation Timing and Fixation Cross</a:t>
            </a:r>
          </a:p>
          <a:p>
            <a:pPr lvl="1"/>
            <a:r>
              <a:rPr lang="en-US" dirty="0"/>
              <a:t>Objects in Gorilla are composed of components. You can add/remove these to customize different aspects of your experiment</a:t>
            </a:r>
          </a:p>
          <a:p>
            <a:r>
              <a:rPr lang="en-US" dirty="0"/>
              <a:t>Click ‘done’ to return to the screen editor</a:t>
            </a:r>
          </a:p>
        </p:txBody>
      </p:sp>
      <p:sp>
        <p:nvSpPr>
          <p:cNvPr id="4" name="Slide Number Placeholder 3"/>
          <p:cNvSpPr>
            <a:spLocks noGrp="1"/>
          </p:cNvSpPr>
          <p:nvPr>
            <p:ph type="sldNum" sz="quarter" idx="12"/>
          </p:nvPr>
        </p:nvSpPr>
        <p:spPr/>
        <p:txBody>
          <a:bodyPr/>
          <a:lstStyle/>
          <a:p>
            <a:fld id="{6D22F896-40B5-4ADD-8801-0D06FADFA095}" type="slidenum">
              <a:rPr lang="en-US" smtClean="0"/>
              <a:t>34</a:t>
            </a:fld>
            <a:endParaRPr lang="en-US" dirty="0"/>
          </a:p>
        </p:txBody>
      </p:sp>
      <p:pic>
        <p:nvPicPr>
          <p:cNvPr id="8" name="Picture 7">
            <a:extLst>
              <a:ext uri="{FF2B5EF4-FFF2-40B4-BE49-F238E27FC236}">
                <a16:creationId xmlns:a16="http://schemas.microsoft.com/office/drawing/2014/main" id="{D43BFC51-BDA3-4DED-04D1-90CC4BB72834}"/>
              </a:ext>
            </a:extLst>
          </p:cNvPr>
          <p:cNvPicPr>
            <a:picLocks noChangeAspect="1"/>
          </p:cNvPicPr>
          <p:nvPr/>
        </p:nvPicPr>
        <p:blipFill rotWithShape="1">
          <a:blip r:embed="rId5"/>
          <a:srcRect l="51632" t="23098" r="36382" b="62471"/>
          <a:stretch/>
        </p:blipFill>
        <p:spPr>
          <a:xfrm>
            <a:off x="6597931" y="1753496"/>
            <a:ext cx="3335526" cy="1129553"/>
          </a:xfrm>
          <a:prstGeom prst="rect">
            <a:avLst/>
          </a:prstGeom>
        </p:spPr>
      </p:pic>
      <p:pic>
        <p:nvPicPr>
          <p:cNvPr id="13" name="Picture 12">
            <a:extLst>
              <a:ext uri="{FF2B5EF4-FFF2-40B4-BE49-F238E27FC236}">
                <a16:creationId xmlns:a16="http://schemas.microsoft.com/office/drawing/2014/main" id="{1D113FC9-3319-6B3B-B7A9-ABB744C80F18}"/>
              </a:ext>
            </a:extLst>
          </p:cNvPr>
          <p:cNvPicPr>
            <a:picLocks noChangeAspect="1"/>
          </p:cNvPicPr>
          <p:nvPr/>
        </p:nvPicPr>
        <p:blipFill rotWithShape="1">
          <a:blip r:embed="rId6"/>
          <a:srcRect l="74912" t="34079" r="2941" b="32562"/>
          <a:stretch/>
        </p:blipFill>
        <p:spPr>
          <a:xfrm>
            <a:off x="6747648" y="3345626"/>
            <a:ext cx="4453752" cy="1886781"/>
          </a:xfrm>
          <a:prstGeom prst="rect">
            <a:avLst/>
          </a:prstGeom>
        </p:spPr>
      </p:pic>
      <p:pic>
        <p:nvPicPr>
          <p:cNvPr id="5" name="Recorded Sound">
            <a:hlinkClick r:id="" action="ppaction://media"/>
            <a:extLst>
              <a:ext uri="{FF2B5EF4-FFF2-40B4-BE49-F238E27FC236}">
                <a16:creationId xmlns:a16="http://schemas.microsoft.com/office/drawing/2014/main" id="{4D56541E-A754-F367-EE56-5B5FE3C514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57718" y="5950584"/>
            <a:ext cx="487363" cy="487363"/>
          </a:xfrm>
          <a:prstGeom prst="rect">
            <a:avLst/>
          </a:prstGeom>
        </p:spPr>
      </p:pic>
    </p:spTree>
    <p:extLst>
      <p:ext uri="{BB962C8B-B14F-4D97-AF65-F5344CB8AC3E}">
        <p14:creationId xmlns:p14="http://schemas.microsoft.com/office/powerpoint/2010/main" val="575122784"/>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50393" y="1960589"/>
            <a:ext cx="6004674" cy="3989995"/>
          </a:xfrm>
        </p:spPr>
        <p:txBody>
          <a:bodyPr>
            <a:normAutofit/>
          </a:bodyPr>
          <a:lstStyle/>
          <a:p>
            <a:r>
              <a:rPr lang="en-US" dirty="0"/>
              <a:t>The left screen shows how the display will look to participants</a:t>
            </a:r>
          </a:p>
          <a:p>
            <a:r>
              <a:rPr lang="en-US" dirty="0"/>
              <a:t>To the right we have different settings for the timing of the fixation cross</a:t>
            </a:r>
          </a:p>
          <a:p>
            <a:pPr lvl="1"/>
            <a:r>
              <a:rPr lang="en-US" dirty="0"/>
              <a:t>Pre-and post display time are how long a blank screen is displayed either side of the cross</a:t>
            </a:r>
          </a:p>
          <a:p>
            <a:pPr lvl="1"/>
            <a:r>
              <a:rPr lang="en-US" dirty="0"/>
              <a:t>Display time is how long the cross is on screen for</a:t>
            </a:r>
          </a:p>
          <a:p>
            <a:pPr lvl="1"/>
            <a:r>
              <a:rPr lang="en-US" dirty="0"/>
              <a:t>Size allows you to toggle the size of the cross</a:t>
            </a:r>
          </a:p>
          <a:p>
            <a:pPr lvl="1"/>
            <a:endParaRPr lang="en-US" dirty="0"/>
          </a:p>
          <a:p>
            <a:r>
              <a:rPr lang="en-US" dirty="0"/>
              <a:t>I’m going to change the settings so the cross displays for 500ms with 200ms of blank screen either side</a:t>
            </a:r>
          </a:p>
        </p:txBody>
      </p:sp>
      <p:sp>
        <p:nvSpPr>
          <p:cNvPr id="4" name="Slide Number Placeholder 3"/>
          <p:cNvSpPr>
            <a:spLocks noGrp="1"/>
          </p:cNvSpPr>
          <p:nvPr>
            <p:ph type="sldNum" sz="quarter" idx="12"/>
          </p:nvPr>
        </p:nvSpPr>
        <p:spPr/>
        <p:txBody>
          <a:bodyPr/>
          <a:lstStyle/>
          <a:p>
            <a:fld id="{6D22F896-40B5-4ADD-8801-0D06FADFA095}" type="slidenum">
              <a:rPr lang="en-US" smtClean="0"/>
              <a:t>35</a:t>
            </a:fld>
            <a:endParaRPr lang="en-US" dirty="0"/>
          </a:p>
        </p:txBody>
      </p:sp>
      <p:pic>
        <p:nvPicPr>
          <p:cNvPr id="6" name="Picture 5">
            <a:extLst>
              <a:ext uri="{FF2B5EF4-FFF2-40B4-BE49-F238E27FC236}">
                <a16:creationId xmlns:a16="http://schemas.microsoft.com/office/drawing/2014/main" id="{BD985B60-4D7F-2A70-C34B-242B500841B4}"/>
              </a:ext>
            </a:extLst>
          </p:cNvPr>
          <p:cNvPicPr>
            <a:picLocks noChangeAspect="1"/>
          </p:cNvPicPr>
          <p:nvPr/>
        </p:nvPicPr>
        <p:blipFill rotWithShape="1">
          <a:blip r:embed="rId5"/>
          <a:srcRect l="56313" t="23725" r="15429"/>
          <a:stretch/>
        </p:blipFill>
        <p:spPr>
          <a:xfrm>
            <a:off x="7336754" y="413168"/>
            <a:ext cx="3445136" cy="2615453"/>
          </a:xfrm>
          <a:prstGeom prst="rect">
            <a:avLst/>
          </a:prstGeom>
        </p:spPr>
      </p:pic>
      <p:pic>
        <p:nvPicPr>
          <p:cNvPr id="7" name="Picture 6">
            <a:extLst>
              <a:ext uri="{FF2B5EF4-FFF2-40B4-BE49-F238E27FC236}">
                <a16:creationId xmlns:a16="http://schemas.microsoft.com/office/drawing/2014/main" id="{BA3FB16A-CEA1-0EB8-CF6C-2675DBC662D1}"/>
              </a:ext>
            </a:extLst>
          </p:cNvPr>
          <p:cNvPicPr>
            <a:picLocks noChangeAspect="1"/>
          </p:cNvPicPr>
          <p:nvPr/>
        </p:nvPicPr>
        <p:blipFill rotWithShape="1">
          <a:blip r:embed="rId5"/>
          <a:srcRect l="88967" t="18896" r="1304" b="36042"/>
          <a:stretch/>
        </p:blipFill>
        <p:spPr>
          <a:xfrm>
            <a:off x="8035883" y="3274058"/>
            <a:ext cx="2433997" cy="3170774"/>
          </a:xfrm>
          <a:prstGeom prst="rect">
            <a:avLst/>
          </a:prstGeom>
        </p:spPr>
      </p:pic>
      <p:pic>
        <p:nvPicPr>
          <p:cNvPr id="5" name="Recorded Sound">
            <a:hlinkClick r:id="" action="ppaction://media"/>
            <a:extLst>
              <a:ext uri="{FF2B5EF4-FFF2-40B4-BE49-F238E27FC236}">
                <a16:creationId xmlns:a16="http://schemas.microsoft.com/office/drawing/2014/main" id="{1E8009AD-8030-B24C-F103-4C0352A676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8817" y="5950584"/>
            <a:ext cx="487363" cy="487363"/>
          </a:xfrm>
          <a:prstGeom prst="rect">
            <a:avLst/>
          </a:prstGeom>
        </p:spPr>
      </p:pic>
    </p:spTree>
    <p:extLst>
      <p:ext uri="{BB962C8B-B14F-4D97-AF65-F5344CB8AC3E}">
        <p14:creationId xmlns:p14="http://schemas.microsoft.com/office/powerpoint/2010/main" val="3000543521"/>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50393" y="1889469"/>
            <a:ext cx="6004674" cy="3989995"/>
          </a:xfrm>
        </p:spPr>
        <p:txBody>
          <a:bodyPr>
            <a:normAutofit/>
          </a:bodyPr>
          <a:lstStyle/>
          <a:p>
            <a:r>
              <a:rPr lang="en-US" dirty="0"/>
              <a:t>Now I want to create the main lexical decision task</a:t>
            </a:r>
          </a:p>
          <a:p>
            <a:r>
              <a:rPr lang="en-US" dirty="0"/>
              <a:t>To do this, click new screen in the top right hand corner</a:t>
            </a:r>
          </a:p>
          <a:p>
            <a:r>
              <a:rPr lang="en-US" dirty="0"/>
              <a:t>Again I have selected Blank Screen, but this time I have selected Add Scoring as I want to register whether participants responded correctly</a:t>
            </a:r>
          </a:p>
          <a:p>
            <a:r>
              <a:rPr lang="en-US" dirty="0"/>
              <a:t>I can change the settings for this in the ‘screen’ tab later</a:t>
            </a:r>
          </a:p>
        </p:txBody>
      </p:sp>
      <p:pic>
        <p:nvPicPr>
          <p:cNvPr id="8" name="Picture 7">
            <a:extLst>
              <a:ext uri="{FF2B5EF4-FFF2-40B4-BE49-F238E27FC236}">
                <a16:creationId xmlns:a16="http://schemas.microsoft.com/office/drawing/2014/main" id="{0F35212B-E989-A29B-9AD4-AAFEC2B549F8}"/>
              </a:ext>
            </a:extLst>
          </p:cNvPr>
          <p:cNvPicPr>
            <a:picLocks noChangeAspect="1"/>
          </p:cNvPicPr>
          <p:nvPr/>
        </p:nvPicPr>
        <p:blipFill rotWithShape="1">
          <a:blip r:embed="rId5"/>
          <a:srcRect l="96599" t="16196" b="78418"/>
          <a:stretch/>
        </p:blipFill>
        <p:spPr>
          <a:xfrm>
            <a:off x="8893590" y="1148379"/>
            <a:ext cx="1382731" cy="615876"/>
          </a:xfrm>
          <a:prstGeom prst="rect">
            <a:avLst/>
          </a:prstGeom>
        </p:spPr>
      </p:pic>
      <p:pic>
        <p:nvPicPr>
          <p:cNvPr id="11" name="Picture 10">
            <a:extLst>
              <a:ext uri="{FF2B5EF4-FFF2-40B4-BE49-F238E27FC236}">
                <a16:creationId xmlns:a16="http://schemas.microsoft.com/office/drawing/2014/main" id="{F361D72E-76F3-C0EB-22AA-163E3F1D4817}"/>
              </a:ext>
            </a:extLst>
          </p:cNvPr>
          <p:cNvPicPr>
            <a:picLocks noChangeAspect="1"/>
          </p:cNvPicPr>
          <p:nvPr/>
        </p:nvPicPr>
        <p:blipFill rotWithShape="1">
          <a:blip r:embed="rId6"/>
          <a:srcRect l="69353" t="30628" r="18701" b="18549"/>
          <a:stretch/>
        </p:blipFill>
        <p:spPr>
          <a:xfrm>
            <a:off x="7627172" y="2088171"/>
            <a:ext cx="2769079" cy="3313660"/>
          </a:xfrm>
          <a:prstGeom prst="rect">
            <a:avLst/>
          </a:prstGeom>
        </p:spPr>
      </p:pic>
      <p:pic>
        <p:nvPicPr>
          <p:cNvPr id="4" name="Recorded Sound">
            <a:hlinkClick r:id="" action="ppaction://media"/>
            <a:extLst>
              <a:ext uri="{FF2B5EF4-FFF2-40B4-BE49-F238E27FC236}">
                <a16:creationId xmlns:a16="http://schemas.microsoft.com/office/drawing/2014/main" id="{90CC35D9-3C6B-E7D6-D786-2FB3B4DCC0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18379" y="5990070"/>
            <a:ext cx="487363" cy="487363"/>
          </a:xfrm>
          <a:prstGeom prst="rect">
            <a:avLst/>
          </a:prstGeom>
        </p:spPr>
      </p:pic>
      <p:sp>
        <p:nvSpPr>
          <p:cNvPr id="5" name="Slide Number Placeholder 4">
            <a:extLst>
              <a:ext uri="{FF2B5EF4-FFF2-40B4-BE49-F238E27FC236}">
                <a16:creationId xmlns:a16="http://schemas.microsoft.com/office/drawing/2014/main" id="{DB0B0137-7372-B045-5639-215B49A4958E}"/>
              </a:ext>
            </a:extLst>
          </p:cNvPr>
          <p:cNvSpPr>
            <a:spLocks noGrp="1"/>
          </p:cNvSpPr>
          <p:nvPr>
            <p:ph type="sldNum" sz="quarter" idx="12"/>
          </p:nvPr>
        </p:nvSpPr>
        <p:spPr/>
        <p:txBody>
          <a:bodyPr/>
          <a:lstStyle/>
          <a:p>
            <a:fld id="{6D22F896-40B5-4ADD-8801-0D06FADFA095}" type="slidenum">
              <a:rPr lang="en-US" smtClean="0"/>
              <a:pPr/>
              <a:t>36</a:t>
            </a:fld>
            <a:endParaRPr lang="en-US" dirty="0"/>
          </a:p>
        </p:txBody>
      </p:sp>
    </p:spTree>
    <p:extLst>
      <p:ext uri="{BB962C8B-B14F-4D97-AF65-F5344CB8AC3E}">
        <p14:creationId xmlns:p14="http://schemas.microsoft.com/office/powerpoint/2010/main" val="3567775795"/>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50393" y="1889469"/>
            <a:ext cx="6004674" cy="3989995"/>
          </a:xfrm>
        </p:spPr>
        <p:txBody>
          <a:bodyPr>
            <a:normAutofit/>
          </a:bodyPr>
          <a:lstStyle/>
          <a:p>
            <a:r>
              <a:rPr lang="en-US" dirty="0"/>
              <a:t>I need two elements for each trial: </a:t>
            </a:r>
          </a:p>
          <a:p>
            <a:pPr lvl="1"/>
            <a:r>
              <a:rPr lang="en-US" dirty="0"/>
              <a:t>The word/pseudoword to be displayed </a:t>
            </a:r>
          </a:p>
          <a:p>
            <a:pPr lvl="1"/>
            <a:r>
              <a:rPr lang="en-US" dirty="0"/>
              <a:t>An object which registers participant responses</a:t>
            </a:r>
          </a:p>
          <a:p>
            <a:r>
              <a:rPr lang="en-US" dirty="0"/>
              <a:t>For the word/pseudoword stimuli, we add an object then select ‘text’</a:t>
            </a:r>
          </a:p>
          <a:p>
            <a:r>
              <a:rPr lang="en-US" dirty="0"/>
              <a:t>For the response, we add an object then select ‘keyboard response’</a:t>
            </a:r>
          </a:p>
          <a:p>
            <a:pPr lvl="1"/>
            <a:endParaRPr lang="en-US" dirty="0"/>
          </a:p>
          <a:p>
            <a:pPr marL="274320" lvl="1" indent="0">
              <a:buNone/>
            </a:pPr>
            <a:endParaRPr lang="en-US" dirty="0"/>
          </a:p>
        </p:txBody>
      </p:sp>
      <p:pic>
        <p:nvPicPr>
          <p:cNvPr id="7" name="Picture 6">
            <a:extLst>
              <a:ext uri="{FF2B5EF4-FFF2-40B4-BE49-F238E27FC236}">
                <a16:creationId xmlns:a16="http://schemas.microsoft.com/office/drawing/2014/main" id="{FBEAD62D-78B0-7DD7-29F5-EDBD62A0B98E}"/>
              </a:ext>
            </a:extLst>
          </p:cNvPr>
          <p:cNvPicPr>
            <a:picLocks noChangeAspect="1"/>
          </p:cNvPicPr>
          <p:nvPr/>
        </p:nvPicPr>
        <p:blipFill rotWithShape="1">
          <a:blip r:embed="rId5"/>
          <a:srcRect l="51900" t="25097" r="42798" b="69620"/>
          <a:stretch/>
        </p:blipFill>
        <p:spPr>
          <a:xfrm>
            <a:off x="7476564" y="1889469"/>
            <a:ext cx="2226833" cy="623944"/>
          </a:xfrm>
          <a:prstGeom prst="rect">
            <a:avLst/>
          </a:prstGeom>
        </p:spPr>
      </p:pic>
      <p:pic>
        <p:nvPicPr>
          <p:cNvPr id="9" name="Picture 8">
            <a:extLst>
              <a:ext uri="{FF2B5EF4-FFF2-40B4-BE49-F238E27FC236}">
                <a16:creationId xmlns:a16="http://schemas.microsoft.com/office/drawing/2014/main" id="{A8F67FB0-901E-72EA-F5F0-0445BB9ACFE9}"/>
              </a:ext>
            </a:extLst>
          </p:cNvPr>
          <p:cNvPicPr>
            <a:picLocks noChangeAspect="1"/>
          </p:cNvPicPr>
          <p:nvPr/>
        </p:nvPicPr>
        <p:blipFill rotWithShape="1">
          <a:blip r:embed="rId6"/>
          <a:srcRect l="63882" t="25172" r="30837" b="69566"/>
          <a:stretch/>
        </p:blipFill>
        <p:spPr>
          <a:xfrm>
            <a:off x="7476564" y="3169337"/>
            <a:ext cx="2226833" cy="623944"/>
          </a:xfrm>
          <a:prstGeom prst="rect">
            <a:avLst/>
          </a:prstGeom>
        </p:spPr>
      </p:pic>
      <p:sp>
        <p:nvSpPr>
          <p:cNvPr id="4" name="Slide Number Placeholder 3">
            <a:extLst>
              <a:ext uri="{FF2B5EF4-FFF2-40B4-BE49-F238E27FC236}">
                <a16:creationId xmlns:a16="http://schemas.microsoft.com/office/drawing/2014/main" id="{EA8FB44D-2A7B-4F38-8CCB-0A18A6042821}"/>
              </a:ext>
            </a:extLst>
          </p:cNvPr>
          <p:cNvSpPr>
            <a:spLocks noGrp="1"/>
          </p:cNvSpPr>
          <p:nvPr>
            <p:ph type="sldNum" sz="quarter" idx="12"/>
          </p:nvPr>
        </p:nvSpPr>
        <p:spPr/>
        <p:txBody>
          <a:bodyPr/>
          <a:lstStyle/>
          <a:p>
            <a:fld id="{6D22F896-40B5-4ADD-8801-0D06FADFA095}" type="slidenum">
              <a:rPr lang="en-US" smtClean="0"/>
              <a:pPr/>
              <a:t>37</a:t>
            </a:fld>
            <a:endParaRPr lang="en-US" dirty="0"/>
          </a:p>
        </p:txBody>
      </p:sp>
      <p:pic>
        <p:nvPicPr>
          <p:cNvPr id="5" name="Recorded Sound">
            <a:hlinkClick r:id="" action="ppaction://media"/>
            <a:extLst>
              <a:ext uri="{FF2B5EF4-FFF2-40B4-BE49-F238E27FC236}">
                <a16:creationId xmlns:a16="http://schemas.microsoft.com/office/drawing/2014/main" id="{52CCB88F-A501-2ACD-A6D9-6AEB128F77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5982" y="5941809"/>
            <a:ext cx="487363" cy="487363"/>
          </a:xfrm>
          <a:prstGeom prst="rect">
            <a:avLst/>
          </a:prstGeom>
        </p:spPr>
      </p:pic>
    </p:spTree>
    <p:extLst>
      <p:ext uri="{BB962C8B-B14F-4D97-AF65-F5344CB8AC3E}">
        <p14:creationId xmlns:p14="http://schemas.microsoft.com/office/powerpoint/2010/main" val="2071970386"/>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50393" y="1889469"/>
            <a:ext cx="6004674" cy="4651180"/>
          </a:xfrm>
        </p:spPr>
        <p:txBody>
          <a:bodyPr>
            <a:normAutofit/>
          </a:bodyPr>
          <a:lstStyle/>
          <a:p>
            <a:r>
              <a:rPr lang="en-US" dirty="0"/>
              <a:t>For our word stimuli, I want Gorilla to use values from a spreadsheet. </a:t>
            </a:r>
          </a:p>
          <a:p>
            <a:r>
              <a:rPr lang="en-US" dirty="0"/>
              <a:t>Tasks in Gorilla rely on data read in from spreadsheets</a:t>
            </a:r>
          </a:p>
          <a:p>
            <a:r>
              <a:rPr lang="en-US" dirty="0"/>
              <a:t>You can either create one of these in Gorilla or upload your own</a:t>
            </a:r>
          </a:p>
          <a:p>
            <a:r>
              <a:rPr lang="en-US" dirty="0"/>
              <a:t>Key Information:</a:t>
            </a:r>
          </a:p>
          <a:p>
            <a:pPr lvl="1"/>
            <a:r>
              <a:rPr lang="en-US" dirty="0"/>
              <a:t>Display: which one of your displays the row corresponds to</a:t>
            </a:r>
          </a:p>
          <a:p>
            <a:pPr lvl="1"/>
            <a:r>
              <a:rPr lang="en-US" dirty="0"/>
              <a:t>Item: the item to be displayed</a:t>
            </a:r>
          </a:p>
          <a:p>
            <a:pPr lvl="1"/>
            <a:r>
              <a:rPr lang="en-US" dirty="0"/>
              <a:t>Correct Answer: what is the correct answer</a:t>
            </a:r>
          </a:p>
          <a:p>
            <a:r>
              <a:rPr lang="en-US" dirty="0"/>
              <a:t>You cab access your spreadsheets linked to a project under the spreadsheets tab on the left hand side of the task builder interface</a:t>
            </a:r>
          </a:p>
        </p:txBody>
      </p:sp>
      <p:pic>
        <p:nvPicPr>
          <p:cNvPr id="5" name="Picture 4">
            <a:extLst>
              <a:ext uri="{FF2B5EF4-FFF2-40B4-BE49-F238E27FC236}">
                <a16:creationId xmlns:a16="http://schemas.microsoft.com/office/drawing/2014/main" id="{9526B2AA-CF59-25F8-991F-694C1CCAC665}"/>
              </a:ext>
            </a:extLst>
          </p:cNvPr>
          <p:cNvPicPr>
            <a:picLocks noChangeAspect="1"/>
          </p:cNvPicPr>
          <p:nvPr/>
        </p:nvPicPr>
        <p:blipFill rotWithShape="1">
          <a:blip r:embed="rId5"/>
          <a:srcRect l="50000" t="10897" r="33559" b="63412"/>
          <a:stretch/>
        </p:blipFill>
        <p:spPr>
          <a:xfrm>
            <a:off x="6374997" y="1889469"/>
            <a:ext cx="4966365" cy="2182615"/>
          </a:xfrm>
          <a:prstGeom prst="rect">
            <a:avLst/>
          </a:prstGeom>
        </p:spPr>
      </p:pic>
      <p:sp>
        <p:nvSpPr>
          <p:cNvPr id="4" name="Slide Number Placeholder 3">
            <a:extLst>
              <a:ext uri="{FF2B5EF4-FFF2-40B4-BE49-F238E27FC236}">
                <a16:creationId xmlns:a16="http://schemas.microsoft.com/office/drawing/2014/main" id="{034A9AE5-1AF0-6E06-FF35-19D16E7E7C3B}"/>
              </a:ext>
            </a:extLst>
          </p:cNvPr>
          <p:cNvSpPr>
            <a:spLocks noGrp="1"/>
          </p:cNvSpPr>
          <p:nvPr>
            <p:ph type="sldNum" sz="quarter" idx="12"/>
          </p:nvPr>
        </p:nvSpPr>
        <p:spPr/>
        <p:txBody>
          <a:bodyPr/>
          <a:lstStyle/>
          <a:p>
            <a:fld id="{6D22F896-40B5-4ADD-8801-0D06FADFA095}" type="slidenum">
              <a:rPr lang="en-US" smtClean="0"/>
              <a:pPr/>
              <a:t>38</a:t>
            </a:fld>
            <a:endParaRPr lang="en-US" dirty="0"/>
          </a:p>
        </p:txBody>
      </p:sp>
      <p:pic>
        <p:nvPicPr>
          <p:cNvPr id="6" name="Recorded Sound">
            <a:hlinkClick r:id="" action="ppaction://media"/>
            <a:extLst>
              <a:ext uri="{FF2B5EF4-FFF2-40B4-BE49-F238E27FC236}">
                <a16:creationId xmlns:a16="http://schemas.microsoft.com/office/drawing/2014/main" id="{2BAFA9F5-E3B5-8F75-1BED-29EDC4CBA1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2312" y="5957469"/>
            <a:ext cx="487363" cy="487363"/>
          </a:xfrm>
          <a:prstGeom prst="rect">
            <a:avLst/>
          </a:prstGeom>
        </p:spPr>
      </p:pic>
    </p:spTree>
    <p:extLst>
      <p:ext uri="{BB962C8B-B14F-4D97-AF65-F5344CB8AC3E}">
        <p14:creationId xmlns:p14="http://schemas.microsoft.com/office/powerpoint/2010/main" val="2512429221"/>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355E-FF46-E9F0-2254-61BCA9BAAB8B}"/>
              </a:ext>
            </a:extLst>
          </p:cNvPr>
          <p:cNvSpPr>
            <a:spLocks noGrp="1"/>
          </p:cNvSpPr>
          <p:nvPr>
            <p:ph type="title"/>
          </p:nvPr>
        </p:nvSpPr>
        <p:spPr/>
        <p:txBody>
          <a:bodyPr/>
          <a:lstStyle/>
          <a:p>
            <a:r>
              <a:rPr lang="en-US" dirty="0"/>
              <a:t>Creating a Spreadsheet In Gorilla</a:t>
            </a:r>
            <a:endParaRPr lang="en-GB" dirty="0"/>
          </a:p>
        </p:txBody>
      </p:sp>
      <p:sp>
        <p:nvSpPr>
          <p:cNvPr id="3" name="Content Placeholder 2">
            <a:extLst>
              <a:ext uri="{FF2B5EF4-FFF2-40B4-BE49-F238E27FC236}">
                <a16:creationId xmlns:a16="http://schemas.microsoft.com/office/drawing/2014/main" id="{F66C911B-EC33-7AFE-3523-8D3B513B2599}"/>
              </a:ext>
            </a:extLst>
          </p:cNvPr>
          <p:cNvSpPr>
            <a:spLocks noGrp="1"/>
          </p:cNvSpPr>
          <p:nvPr>
            <p:ph idx="1"/>
          </p:nvPr>
        </p:nvSpPr>
        <p:spPr>
          <a:xfrm>
            <a:off x="436880" y="2249487"/>
            <a:ext cx="4612641" cy="3541714"/>
          </a:xfrm>
        </p:spPr>
        <p:txBody>
          <a:bodyPr/>
          <a:lstStyle/>
          <a:p>
            <a:r>
              <a:rPr lang="en-US" dirty="0"/>
              <a:t>You can create a spreadsheet in Gorilla, or upload one of your own</a:t>
            </a:r>
          </a:p>
          <a:p>
            <a:r>
              <a:rPr lang="en-US" dirty="0"/>
              <a:t>To create on in Gorilla, add columns corresponding to display (display to show), item (stimulus to show) and answer (correct answer)</a:t>
            </a:r>
          </a:p>
          <a:p>
            <a:pPr lvl="1"/>
            <a:r>
              <a:rPr lang="en-US" dirty="0"/>
              <a:t>Note that display is added automatically</a:t>
            </a:r>
          </a:p>
          <a:p>
            <a:pPr lvl="1"/>
            <a:r>
              <a:rPr lang="en-US" dirty="0"/>
              <a:t>You can also add columns which dictate experimental manipulations such as randomization (more on this later)</a:t>
            </a:r>
          </a:p>
        </p:txBody>
      </p:sp>
      <p:pic>
        <p:nvPicPr>
          <p:cNvPr id="9" name="Picture 8">
            <a:extLst>
              <a:ext uri="{FF2B5EF4-FFF2-40B4-BE49-F238E27FC236}">
                <a16:creationId xmlns:a16="http://schemas.microsoft.com/office/drawing/2014/main" id="{24FAD46C-0732-A570-108D-9AFB7B9F4466}"/>
              </a:ext>
            </a:extLst>
          </p:cNvPr>
          <p:cNvPicPr>
            <a:picLocks noChangeAspect="1"/>
          </p:cNvPicPr>
          <p:nvPr/>
        </p:nvPicPr>
        <p:blipFill rotWithShape="1">
          <a:blip r:embed="rId5"/>
          <a:srcRect l="50000" t="15602" r="32853" b="60000"/>
          <a:stretch/>
        </p:blipFill>
        <p:spPr>
          <a:xfrm>
            <a:off x="6096000" y="2249486"/>
            <a:ext cx="5481029" cy="2193422"/>
          </a:xfrm>
          <a:prstGeom prst="rect">
            <a:avLst/>
          </a:prstGeom>
        </p:spPr>
      </p:pic>
      <p:sp>
        <p:nvSpPr>
          <p:cNvPr id="10" name="Oval 9">
            <a:extLst>
              <a:ext uri="{FF2B5EF4-FFF2-40B4-BE49-F238E27FC236}">
                <a16:creationId xmlns:a16="http://schemas.microsoft.com/office/drawing/2014/main" id="{B19FCC93-2B53-A745-6501-3AC0F4005EE9}"/>
              </a:ext>
            </a:extLst>
          </p:cNvPr>
          <p:cNvSpPr/>
          <p:nvPr/>
        </p:nvSpPr>
        <p:spPr>
          <a:xfrm>
            <a:off x="9672759" y="2861534"/>
            <a:ext cx="1332314" cy="6429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D6BED85E-D414-C224-B642-8AD28EC0F79E}"/>
              </a:ext>
            </a:extLst>
          </p:cNvPr>
          <p:cNvSpPr>
            <a:spLocks noGrp="1"/>
          </p:cNvSpPr>
          <p:nvPr>
            <p:ph type="sldNum" sz="quarter" idx="12"/>
          </p:nvPr>
        </p:nvSpPr>
        <p:spPr/>
        <p:txBody>
          <a:bodyPr/>
          <a:lstStyle/>
          <a:p>
            <a:fld id="{6D22F896-40B5-4ADD-8801-0D06FADFA095}" type="slidenum">
              <a:rPr lang="en-US" smtClean="0"/>
              <a:pPr/>
              <a:t>39</a:t>
            </a:fld>
            <a:endParaRPr lang="en-US" dirty="0"/>
          </a:p>
        </p:txBody>
      </p:sp>
      <p:pic>
        <p:nvPicPr>
          <p:cNvPr id="5" name="Recorded Sound">
            <a:hlinkClick r:id="" action="ppaction://media"/>
            <a:extLst>
              <a:ext uri="{FF2B5EF4-FFF2-40B4-BE49-F238E27FC236}">
                <a16:creationId xmlns:a16="http://schemas.microsoft.com/office/drawing/2014/main" id="{FB3EEF8D-C89D-2137-7A24-6CC9D28028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5073" y="5791201"/>
            <a:ext cx="487363" cy="487363"/>
          </a:xfrm>
          <a:prstGeom prst="rect">
            <a:avLst/>
          </a:prstGeom>
        </p:spPr>
      </p:pic>
    </p:spTree>
    <p:extLst>
      <p:ext uri="{BB962C8B-B14F-4D97-AF65-F5344CB8AC3E}">
        <p14:creationId xmlns:p14="http://schemas.microsoft.com/office/powerpoint/2010/main" val="1118035186"/>
      </p:ext>
    </p:extLst>
  </p:cSld>
  <p:clrMapOvr>
    <a:masterClrMapping/>
  </p:clrMapOvr>
  <mc:AlternateContent xmlns:mc="http://schemas.openxmlformats.org/markup-compatibility/2006" xmlns:p14="http://schemas.microsoft.com/office/powerpoint/2010/main">
    <mc:Choice Requires="p14">
      <p:transition spd="slow" p14:dur="2000" advTm="15119"/>
    </mc:Choice>
    <mc:Fallback xmlns="">
      <p:transition spd="slow" advTm="151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FDEA-0044-F7CA-E6C1-FDABFCCCCC29}"/>
              </a:ext>
            </a:extLst>
          </p:cNvPr>
          <p:cNvSpPr>
            <a:spLocks noGrp="1"/>
          </p:cNvSpPr>
          <p:nvPr>
            <p:ph type="title"/>
          </p:nvPr>
        </p:nvSpPr>
        <p:spPr/>
        <p:txBody>
          <a:bodyPr/>
          <a:lstStyle/>
          <a:p>
            <a:r>
              <a:rPr lang="en-US" dirty="0"/>
              <a:t>Creating a gorilla account</a:t>
            </a:r>
            <a:endParaRPr lang="en-GB" dirty="0"/>
          </a:p>
        </p:txBody>
      </p:sp>
      <p:sp>
        <p:nvSpPr>
          <p:cNvPr id="3" name="Content Placeholder 2">
            <a:extLst>
              <a:ext uri="{FF2B5EF4-FFF2-40B4-BE49-F238E27FC236}">
                <a16:creationId xmlns:a16="http://schemas.microsoft.com/office/drawing/2014/main" id="{5173534C-AA65-57BE-A1D3-B1FF09271E36}"/>
              </a:ext>
            </a:extLst>
          </p:cNvPr>
          <p:cNvSpPr>
            <a:spLocks noGrp="1"/>
          </p:cNvSpPr>
          <p:nvPr>
            <p:ph idx="1"/>
          </p:nvPr>
        </p:nvSpPr>
        <p:spPr>
          <a:xfrm>
            <a:off x="1066800" y="2103120"/>
            <a:ext cx="4507282" cy="3931920"/>
          </a:xfrm>
        </p:spPr>
        <p:txBody>
          <a:bodyPr/>
          <a:lstStyle/>
          <a:p>
            <a:r>
              <a:rPr lang="en-US" dirty="0"/>
              <a:t>The first thing you need to do is create a Gorilla account if you don’t have one already</a:t>
            </a:r>
          </a:p>
          <a:p>
            <a:r>
              <a:rPr lang="en-US" dirty="0"/>
              <a:t>Go to gorilla.sc and click ‘Sign Up’</a:t>
            </a:r>
          </a:p>
          <a:p>
            <a:r>
              <a:rPr lang="en-US" dirty="0"/>
              <a:t>On the next screen, enter your UCL email address and click ‘Validate’</a:t>
            </a:r>
          </a:p>
          <a:p>
            <a:pPr lvl="1"/>
            <a:r>
              <a:rPr lang="en-US" dirty="0"/>
              <a:t>UCL has an agreement with Gorilla which covers the fees </a:t>
            </a:r>
          </a:p>
          <a:p>
            <a:r>
              <a:rPr lang="en-US" dirty="0"/>
              <a:t>Follow the steps in the email to create your account</a:t>
            </a:r>
            <a:endParaRPr lang="en-GB" dirty="0"/>
          </a:p>
        </p:txBody>
      </p:sp>
      <p:sp>
        <p:nvSpPr>
          <p:cNvPr id="4" name="Slide Number Placeholder 3">
            <a:extLst>
              <a:ext uri="{FF2B5EF4-FFF2-40B4-BE49-F238E27FC236}">
                <a16:creationId xmlns:a16="http://schemas.microsoft.com/office/drawing/2014/main" id="{0D400531-45EE-C49F-8FD0-E2F4ABB1F09B}"/>
              </a:ext>
            </a:extLst>
          </p:cNvPr>
          <p:cNvSpPr>
            <a:spLocks noGrp="1"/>
          </p:cNvSpPr>
          <p:nvPr>
            <p:ph type="sldNum" sz="quarter" idx="12"/>
          </p:nvPr>
        </p:nvSpPr>
        <p:spPr/>
        <p:txBody>
          <a:bodyPr/>
          <a:lstStyle/>
          <a:p>
            <a:fld id="{6D22F896-40B5-4ADD-8801-0D06FADFA095}" type="slidenum">
              <a:rPr lang="en-US" smtClean="0"/>
              <a:t>4</a:t>
            </a:fld>
            <a:endParaRPr lang="en-US" dirty="0"/>
          </a:p>
        </p:txBody>
      </p:sp>
      <p:pic>
        <p:nvPicPr>
          <p:cNvPr id="8" name="Picture 7">
            <a:extLst>
              <a:ext uri="{FF2B5EF4-FFF2-40B4-BE49-F238E27FC236}">
                <a16:creationId xmlns:a16="http://schemas.microsoft.com/office/drawing/2014/main" id="{9EEB13E9-DDAA-10E8-7B98-F83958425B67}"/>
              </a:ext>
            </a:extLst>
          </p:cNvPr>
          <p:cNvPicPr>
            <a:picLocks noChangeAspect="1"/>
          </p:cNvPicPr>
          <p:nvPr/>
        </p:nvPicPr>
        <p:blipFill rotWithShape="1">
          <a:blip r:embed="rId4"/>
          <a:srcRect l="60103" t="5967" r="10822" b="76211"/>
          <a:stretch/>
        </p:blipFill>
        <p:spPr>
          <a:xfrm>
            <a:off x="5901192" y="2254684"/>
            <a:ext cx="5224008" cy="900621"/>
          </a:xfrm>
          <a:prstGeom prst="rect">
            <a:avLst/>
          </a:prstGeom>
        </p:spPr>
      </p:pic>
      <p:sp>
        <p:nvSpPr>
          <p:cNvPr id="9" name="Oval 8">
            <a:extLst>
              <a:ext uri="{FF2B5EF4-FFF2-40B4-BE49-F238E27FC236}">
                <a16:creationId xmlns:a16="http://schemas.microsoft.com/office/drawing/2014/main" id="{931B7C88-E239-6665-B8E2-DEF83FC7B8BF}"/>
              </a:ext>
            </a:extLst>
          </p:cNvPr>
          <p:cNvSpPr/>
          <p:nvPr/>
        </p:nvSpPr>
        <p:spPr>
          <a:xfrm>
            <a:off x="9867865" y="2506456"/>
            <a:ext cx="866940" cy="397076"/>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42E4772-46DF-E687-2F56-FDFF7334B42A}"/>
              </a:ext>
            </a:extLst>
          </p:cNvPr>
          <p:cNvPicPr>
            <a:picLocks noChangeAspect="1"/>
          </p:cNvPicPr>
          <p:nvPr/>
        </p:nvPicPr>
        <p:blipFill rotWithShape="1">
          <a:blip r:embed="rId5"/>
          <a:srcRect l="61128" t="15754" r="10872" b="57981"/>
          <a:stretch/>
        </p:blipFill>
        <p:spPr>
          <a:xfrm>
            <a:off x="5901192" y="3527104"/>
            <a:ext cx="4999445" cy="1316703"/>
          </a:xfrm>
          <a:prstGeom prst="rect">
            <a:avLst/>
          </a:prstGeom>
        </p:spPr>
      </p:pic>
      <p:sp>
        <p:nvSpPr>
          <p:cNvPr id="12" name="Oval 11">
            <a:extLst>
              <a:ext uri="{FF2B5EF4-FFF2-40B4-BE49-F238E27FC236}">
                <a16:creationId xmlns:a16="http://schemas.microsoft.com/office/drawing/2014/main" id="{59AAEB85-5EA1-FE77-3128-0D150D85987D}"/>
              </a:ext>
            </a:extLst>
          </p:cNvPr>
          <p:cNvSpPr/>
          <p:nvPr/>
        </p:nvSpPr>
        <p:spPr>
          <a:xfrm>
            <a:off x="8245558" y="3938793"/>
            <a:ext cx="2655079" cy="44428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a:extLst>
              <a:ext uri="{FF2B5EF4-FFF2-40B4-BE49-F238E27FC236}">
                <a16:creationId xmlns:a16="http://schemas.microsoft.com/office/drawing/2014/main" id="{C5A0F617-3525-47FD-1086-FD7C69E946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1400" y="6009424"/>
            <a:ext cx="487363" cy="487363"/>
          </a:xfrm>
          <a:prstGeom prst="rect">
            <a:avLst/>
          </a:prstGeom>
        </p:spPr>
      </p:pic>
    </p:spTree>
    <p:extLst>
      <p:ext uri="{BB962C8B-B14F-4D97-AF65-F5344CB8AC3E}">
        <p14:creationId xmlns:p14="http://schemas.microsoft.com/office/powerpoint/2010/main" val="3562563037"/>
      </p:ext>
    </p:extLst>
  </p:cSld>
  <p:clrMapOvr>
    <a:masterClrMapping/>
  </p:clrMapOvr>
  <mc:AlternateContent xmlns:mc="http://schemas.openxmlformats.org/markup-compatibility/2006" xmlns:p14="http://schemas.microsoft.com/office/powerpoint/2010/main">
    <mc:Choice Requires="p14">
      <p:transition spd="slow" p14:dur="2000" advTm="30139"/>
    </mc:Choice>
    <mc:Fallback xmlns="">
      <p:transition spd="slow" advTm="3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355E-FF46-E9F0-2254-61BCA9BAAB8B}"/>
              </a:ext>
            </a:extLst>
          </p:cNvPr>
          <p:cNvSpPr>
            <a:spLocks noGrp="1"/>
          </p:cNvSpPr>
          <p:nvPr>
            <p:ph type="title"/>
          </p:nvPr>
        </p:nvSpPr>
        <p:spPr/>
        <p:txBody>
          <a:bodyPr/>
          <a:lstStyle/>
          <a:p>
            <a:r>
              <a:rPr lang="en-US" dirty="0"/>
              <a:t>Creating a Spreadsheet In Gorilla</a:t>
            </a:r>
            <a:endParaRPr lang="en-GB" dirty="0"/>
          </a:p>
        </p:txBody>
      </p:sp>
      <p:sp>
        <p:nvSpPr>
          <p:cNvPr id="3" name="Content Placeholder 2">
            <a:extLst>
              <a:ext uri="{FF2B5EF4-FFF2-40B4-BE49-F238E27FC236}">
                <a16:creationId xmlns:a16="http://schemas.microsoft.com/office/drawing/2014/main" id="{F66C911B-EC33-7AFE-3523-8D3B513B2599}"/>
              </a:ext>
            </a:extLst>
          </p:cNvPr>
          <p:cNvSpPr>
            <a:spLocks noGrp="1"/>
          </p:cNvSpPr>
          <p:nvPr>
            <p:ph idx="1"/>
          </p:nvPr>
        </p:nvSpPr>
        <p:spPr>
          <a:xfrm>
            <a:off x="1141413" y="2249487"/>
            <a:ext cx="3908108" cy="3541714"/>
          </a:xfrm>
        </p:spPr>
        <p:txBody>
          <a:bodyPr>
            <a:normAutofit fontScale="92500" lnSpcReduction="20000"/>
          </a:bodyPr>
          <a:lstStyle/>
          <a:p>
            <a:r>
              <a:rPr lang="en-US" dirty="0"/>
              <a:t>You now need to add rows to your spreadsheet</a:t>
            </a:r>
          </a:p>
          <a:p>
            <a:r>
              <a:rPr lang="en-US" dirty="0"/>
              <a:t>Click ‘Add Row’</a:t>
            </a:r>
          </a:p>
          <a:p>
            <a:r>
              <a:rPr lang="en-US" dirty="0"/>
              <a:t>Here I’ve added 4 Rows</a:t>
            </a:r>
          </a:p>
          <a:p>
            <a:r>
              <a:rPr lang="en-US" dirty="0"/>
              <a:t>Gorilla has already populated the ‘display’ column of the first two rows</a:t>
            </a:r>
          </a:p>
          <a:p>
            <a:r>
              <a:rPr lang="en-US" dirty="0"/>
              <a:t>The first Row is instructions.</a:t>
            </a:r>
          </a:p>
          <a:p>
            <a:pPr lvl="1"/>
            <a:r>
              <a:rPr lang="en-US" dirty="0"/>
              <a:t>This will show the instructions display at the start of the experiment</a:t>
            </a:r>
          </a:p>
          <a:p>
            <a:r>
              <a:rPr lang="en-US" dirty="0"/>
              <a:t>The second is LDT-Trial</a:t>
            </a:r>
          </a:p>
          <a:p>
            <a:pPr lvl="1"/>
            <a:r>
              <a:rPr lang="en-US" dirty="0"/>
              <a:t>This will show the trial display</a:t>
            </a:r>
          </a:p>
          <a:p>
            <a:endParaRPr lang="en-GB" dirty="0"/>
          </a:p>
        </p:txBody>
      </p:sp>
      <p:sp>
        <p:nvSpPr>
          <p:cNvPr id="4" name="Slide Number Placeholder 3">
            <a:extLst>
              <a:ext uri="{FF2B5EF4-FFF2-40B4-BE49-F238E27FC236}">
                <a16:creationId xmlns:a16="http://schemas.microsoft.com/office/drawing/2014/main" id="{2F99F597-17DF-8226-376E-B50D4D3A76B1}"/>
              </a:ext>
            </a:extLst>
          </p:cNvPr>
          <p:cNvSpPr>
            <a:spLocks noGrp="1"/>
          </p:cNvSpPr>
          <p:nvPr>
            <p:ph type="sldNum" sz="quarter" idx="12"/>
          </p:nvPr>
        </p:nvSpPr>
        <p:spPr/>
        <p:txBody>
          <a:bodyPr/>
          <a:lstStyle/>
          <a:p>
            <a:fld id="{6D22F896-40B5-4ADD-8801-0D06FADFA095}" type="slidenum">
              <a:rPr lang="en-US" smtClean="0"/>
              <a:t>40</a:t>
            </a:fld>
            <a:endParaRPr lang="en-US" dirty="0"/>
          </a:p>
        </p:txBody>
      </p:sp>
      <p:pic>
        <p:nvPicPr>
          <p:cNvPr id="8" name="Picture 7">
            <a:extLst>
              <a:ext uri="{FF2B5EF4-FFF2-40B4-BE49-F238E27FC236}">
                <a16:creationId xmlns:a16="http://schemas.microsoft.com/office/drawing/2014/main" id="{9E4EE5F1-9CE7-8394-FEAE-E052EC745E97}"/>
              </a:ext>
            </a:extLst>
          </p:cNvPr>
          <p:cNvPicPr>
            <a:picLocks noChangeAspect="1"/>
          </p:cNvPicPr>
          <p:nvPr/>
        </p:nvPicPr>
        <p:blipFill rotWithShape="1">
          <a:blip r:embed="rId5"/>
          <a:srcRect l="50824" t="15602" r="38058" b="50000"/>
          <a:stretch/>
        </p:blipFill>
        <p:spPr>
          <a:xfrm>
            <a:off x="6938682" y="2323925"/>
            <a:ext cx="2981323" cy="2594321"/>
          </a:xfrm>
          <a:prstGeom prst="rect">
            <a:avLst/>
          </a:prstGeom>
        </p:spPr>
      </p:pic>
      <p:sp>
        <p:nvSpPr>
          <p:cNvPr id="9" name="Oval 8">
            <a:extLst>
              <a:ext uri="{FF2B5EF4-FFF2-40B4-BE49-F238E27FC236}">
                <a16:creationId xmlns:a16="http://schemas.microsoft.com/office/drawing/2014/main" id="{427B9AF0-8ED3-8936-24E4-0560F41F9B38}"/>
              </a:ext>
            </a:extLst>
          </p:cNvPr>
          <p:cNvSpPr/>
          <p:nvPr/>
        </p:nvSpPr>
        <p:spPr>
          <a:xfrm>
            <a:off x="6823775" y="4175760"/>
            <a:ext cx="1332314" cy="6429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a:extLst>
              <a:ext uri="{FF2B5EF4-FFF2-40B4-BE49-F238E27FC236}">
                <a16:creationId xmlns:a16="http://schemas.microsoft.com/office/drawing/2014/main" id="{21C836B5-6EBD-0608-3C65-50D9F22D88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5872264"/>
            <a:ext cx="487363" cy="487363"/>
          </a:xfrm>
          <a:prstGeom prst="rect">
            <a:avLst/>
          </a:prstGeom>
        </p:spPr>
      </p:pic>
    </p:spTree>
    <p:extLst>
      <p:ext uri="{BB962C8B-B14F-4D97-AF65-F5344CB8AC3E}">
        <p14:creationId xmlns:p14="http://schemas.microsoft.com/office/powerpoint/2010/main" val="2454767522"/>
      </p:ext>
    </p:extLst>
  </p:cSld>
  <p:clrMapOvr>
    <a:masterClrMapping/>
  </p:clrMapOvr>
  <mc:AlternateContent xmlns:mc="http://schemas.openxmlformats.org/markup-compatibility/2006" xmlns:p14="http://schemas.microsoft.com/office/powerpoint/2010/main">
    <mc:Choice Requires="p14">
      <p:transition spd="slow" p14:dur="2000" advTm="15278"/>
    </mc:Choice>
    <mc:Fallback xmlns="">
      <p:transition spd="slow" advTm="152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355E-FF46-E9F0-2254-61BCA9BAAB8B}"/>
              </a:ext>
            </a:extLst>
          </p:cNvPr>
          <p:cNvSpPr>
            <a:spLocks noGrp="1"/>
          </p:cNvSpPr>
          <p:nvPr>
            <p:ph type="title"/>
          </p:nvPr>
        </p:nvSpPr>
        <p:spPr>
          <a:xfrm>
            <a:off x="640080" y="609601"/>
            <a:ext cx="9905998" cy="1478570"/>
          </a:xfrm>
        </p:spPr>
        <p:txBody>
          <a:bodyPr/>
          <a:lstStyle/>
          <a:p>
            <a:r>
              <a:rPr lang="en-US" dirty="0"/>
              <a:t>Creating a Spreadsheet In Gorilla</a:t>
            </a:r>
            <a:endParaRPr lang="en-GB" dirty="0"/>
          </a:p>
        </p:txBody>
      </p:sp>
      <p:sp>
        <p:nvSpPr>
          <p:cNvPr id="3" name="Content Placeholder 2">
            <a:extLst>
              <a:ext uri="{FF2B5EF4-FFF2-40B4-BE49-F238E27FC236}">
                <a16:creationId xmlns:a16="http://schemas.microsoft.com/office/drawing/2014/main" id="{F66C911B-EC33-7AFE-3523-8D3B513B2599}"/>
              </a:ext>
            </a:extLst>
          </p:cNvPr>
          <p:cNvSpPr>
            <a:spLocks noGrp="1"/>
          </p:cNvSpPr>
          <p:nvPr>
            <p:ph idx="1"/>
          </p:nvPr>
        </p:nvSpPr>
        <p:spPr>
          <a:xfrm>
            <a:off x="640080" y="2249486"/>
            <a:ext cx="4409441" cy="4293553"/>
          </a:xfrm>
        </p:spPr>
        <p:txBody>
          <a:bodyPr>
            <a:normAutofit/>
          </a:bodyPr>
          <a:lstStyle/>
          <a:p>
            <a:r>
              <a:rPr lang="en-US" dirty="0"/>
              <a:t>In the next 4 rows, I have put </a:t>
            </a:r>
            <a:r>
              <a:rPr lang="en-US" dirty="0" err="1"/>
              <a:t>LDT_Trial</a:t>
            </a:r>
            <a:r>
              <a:rPr lang="en-US" dirty="0"/>
              <a:t>, telling Gorilla I want the </a:t>
            </a:r>
            <a:r>
              <a:rPr lang="en-US" dirty="0" err="1"/>
              <a:t>LDT_Trial</a:t>
            </a:r>
            <a:r>
              <a:rPr lang="en-US" dirty="0"/>
              <a:t> display shown 4 times</a:t>
            </a:r>
          </a:p>
          <a:p>
            <a:r>
              <a:rPr lang="en-US" dirty="0"/>
              <a:t>When the spreadsheet is linked to the display, it is highlighted in green</a:t>
            </a:r>
          </a:p>
          <a:p>
            <a:pPr lvl="1"/>
            <a:r>
              <a:rPr lang="en-US" dirty="0"/>
              <a:t>Note that the 5th row has been spelled incorrectly and is not highlighted</a:t>
            </a:r>
          </a:p>
          <a:p>
            <a:endParaRPr lang="en-GB" dirty="0"/>
          </a:p>
        </p:txBody>
      </p:sp>
      <p:sp>
        <p:nvSpPr>
          <p:cNvPr id="4" name="Slide Number Placeholder 3">
            <a:extLst>
              <a:ext uri="{FF2B5EF4-FFF2-40B4-BE49-F238E27FC236}">
                <a16:creationId xmlns:a16="http://schemas.microsoft.com/office/drawing/2014/main" id="{2F99F597-17DF-8226-376E-B50D4D3A76B1}"/>
              </a:ext>
            </a:extLst>
          </p:cNvPr>
          <p:cNvSpPr>
            <a:spLocks noGrp="1"/>
          </p:cNvSpPr>
          <p:nvPr>
            <p:ph type="sldNum" sz="quarter" idx="12"/>
          </p:nvPr>
        </p:nvSpPr>
        <p:spPr/>
        <p:txBody>
          <a:bodyPr/>
          <a:lstStyle/>
          <a:p>
            <a:fld id="{6D22F896-40B5-4ADD-8801-0D06FADFA095}" type="slidenum">
              <a:rPr lang="en-US" smtClean="0"/>
              <a:t>41</a:t>
            </a:fld>
            <a:endParaRPr lang="en-US" dirty="0"/>
          </a:p>
        </p:txBody>
      </p:sp>
      <p:pic>
        <p:nvPicPr>
          <p:cNvPr id="8" name="Picture 7">
            <a:extLst>
              <a:ext uri="{FF2B5EF4-FFF2-40B4-BE49-F238E27FC236}">
                <a16:creationId xmlns:a16="http://schemas.microsoft.com/office/drawing/2014/main" id="{E6F5D50C-8795-1E09-2E55-E47D7D409630}"/>
              </a:ext>
            </a:extLst>
          </p:cNvPr>
          <p:cNvPicPr>
            <a:picLocks noChangeAspect="1"/>
          </p:cNvPicPr>
          <p:nvPr/>
        </p:nvPicPr>
        <p:blipFill rotWithShape="1">
          <a:blip r:embed="rId5"/>
          <a:srcRect l="50000" t="10897" r="33813" b="47000"/>
          <a:stretch/>
        </p:blipFill>
        <p:spPr>
          <a:xfrm>
            <a:off x="6095999" y="2088170"/>
            <a:ext cx="4876801" cy="3567442"/>
          </a:xfrm>
          <a:prstGeom prst="rect">
            <a:avLst/>
          </a:prstGeom>
        </p:spPr>
      </p:pic>
      <p:pic>
        <p:nvPicPr>
          <p:cNvPr id="5" name="Recorded Sound">
            <a:hlinkClick r:id="" action="ppaction://media"/>
            <a:extLst>
              <a:ext uri="{FF2B5EF4-FFF2-40B4-BE49-F238E27FC236}">
                <a16:creationId xmlns:a16="http://schemas.microsoft.com/office/drawing/2014/main" id="{74F1D0C7-88B4-9F72-D002-30F774BCD0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1400" y="5957469"/>
            <a:ext cx="487363" cy="487363"/>
          </a:xfrm>
          <a:prstGeom prst="rect">
            <a:avLst/>
          </a:prstGeom>
        </p:spPr>
      </p:pic>
    </p:spTree>
    <p:extLst>
      <p:ext uri="{BB962C8B-B14F-4D97-AF65-F5344CB8AC3E}">
        <p14:creationId xmlns:p14="http://schemas.microsoft.com/office/powerpoint/2010/main" val="2213832102"/>
      </p:ext>
    </p:extLst>
  </p:cSld>
  <p:clrMapOvr>
    <a:masterClrMapping/>
  </p:clrMapOvr>
  <mc:AlternateContent xmlns:mc="http://schemas.openxmlformats.org/markup-compatibility/2006" xmlns:p14="http://schemas.microsoft.com/office/powerpoint/2010/main">
    <mc:Choice Requires="p14">
      <p:transition spd="slow" p14:dur="2000" advTm="38963"/>
    </mc:Choice>
    <mc:Fallback xmlns="">
      <p:transition spd="slow" advTm="389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355E-FF46-E9F0-2254-61BCA9BAAB8B}"/>
              </a:ext>
            </a:extLst>
          </p:cNvPr>
          <p:cNvSpPr>
            <a:spLocks noGrp="1"/>
          </p:cNvSpPr>
          <p:nvPr>
            <p:ph type="title"/>
          </p:nvPr>
        </p:nvSpPr>
        <p:spPr/>
        <p:txBody>
          <a:bodyPr/>
          <a:lstStyle/>
          <a:p>
            <a:r>
              <a:rPr lang="en-US" dirty="0"/>
              <a:t>Creating a Spreadsheet In Gorilla</a:t>
            </a:r>
            <a:endParaRPr lang="en-GB" dirty="0"/>
          </a:p>
        </p:txBody>
      </p:sp>
      <p:sp>
        <p:nvSpPr>
          <p:cNvPr id="3" name="Content Placeholder 2">
            <a:extLst>
              <a:ext uri="{FF2B5EF4-FFF2-40B4-BE49-F238E27FC236}">
                <a16:creationId xmlns:a16="http://schemas.microsoft.com/office/drawing/2014/main" id="{F66C911B-EC33-7AFE-3523-8D3B513B2599}"/>
              </a:ext>
            </a:extLst>
          </p:cNvPr>
          <p:cNvSpPr>
            <a:spLocks noGrp="1"/>
          </p:cNvSpPr>
          <p:nvPr>
            <p:ph idx="1"/>
          </p:nvPr>
        </p:nvSpPr>
        <p:spPr>
          <a:xfrm>
            <a:off x="562292" y="2228822"/>
            <a:ext cx="4507743" cy="4273577"/>
          </a:xfrm>
        </p:spPr>
        <p:txBody>
          <a:bodyPr>
            <a:normAutofit/>
          </a:bodyPr>
          <a:lstStyle/>
          <a:p>
            <a:r>
              <a:rPr lang="en-US" dirty="0"/>
              <a:t>We need to tell Gorilla what to show, and the correct answer.</a:t>
            </a:r>
          </a:p>
          <a:p>
            <a:r>
              <a:rPr lang="en-GB" dirty="0"/>
              <a:t>I have typed some words and pseudowords in the Item column</a:t>
            </a:r>
          </a:p>
          <a:p>
            <a:r>
              <a:rPr lang="en-GB" dirty="0"/>
              <a:t>I have told Gorilla what the correct key press is in the </a:t>
            </a:r>
            <a:r>
              <a:rPr lang="en-GB" dirty="0" err="1"/>
              <a:t>Correct_Answer</a:t>
            </a:r>
            <a:r>
              <a:rPr lang="en-GB" dirty="0"/>
              <a:t> column</a:t>
            </a:r>
          </a:p>
          <a:p>
            <a:pPr lvl="1"/>
            <a:r>
              <a:rPr lang="en-GB" dirty="0"/>
              <a:t>J for word</a:t>
            </a:r>
          </a:p>
          <a:p>
            <a:pPr lvl="1"/>
            <a:r>
              <a:rPr lang="en-GB" dirty="0"/>
              <a:t>F for pseudoword</a:t>
            </a:r>
          </a:p>
        </p:txBody>
      </p:sp>
      <p:sp>
        <p:nvSpPr>
          <p:cNvPr id="4" name="Slide Number Placeholder 3">
            <a:extLst>
              <a:ext uri="{FF2B5EF4-FFF2-40B4-BE49-F238E27FC236}">
                <a16:creationId xmlns:a16="http://schemas.microsoft.com/office/drawing/2014/main" id="{2F99F597-17DF-8226-376E-B50D4D3A76B1}"/>
              </a:ext>
            </a:extLst>
          </p:cNvPr>
          <p:cNvSpPr>
            <a:spLocks noGrp="1"/>
          </p:cNvSpPr>
          <p:nvPr>
            <p:ph type="sldNum" sz="quarter" idx="12"/>
          </p:nvPr>
        </p:nvSpPr>
        <p:spPr/>
        <p:txBody>
          <a:bodyPr/>
          <a:lstStyle/>
          <a:p>
            <a:fld id="{6D22F896-40B5-4ADD-8801-0D06FADFA095}" type="slidenum">
              <a:rPr lang="en-US" smtClean="0"/>
              <a:t>42</a:t>
            </a:fld>
            <a:endParaRPr lang="en-US" dirty="0"/>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DE00F265-B4AB-378A-CC9E-B539F82C0EF8}"/>
                  </a:ext>
                </a:extLst>
              </p14:cNvPr>
              <p14:cNvContentPartPr/>
              <p14:nvPr/>
            </p14:nvContentPartPr>
            <p14:xfrm>
              <a:off x="7524640" y="3799520"/>
              <a:ext cx="78480" cy="360"/>
            </p14:xfrm>
          </p:contentPart>
        </mc:Choice>
        <mc:Fallback xmlns="">
          <p:pic>
            <p:nvPicPr>
              <p:cNvPr id="11" name="Ink 10">
                <a:extLst>
                  <a:ext uri="{FF2B5EF4-FFF2-40B4-BE49-F238E27FC236}">
                    <a16:creationId xmlns:a16="http://schemas.microsoft.com/office/drawing/2014/main" id="{DE00F265-B4AB-378A-CC9E-B539F82C0EF8}"/>
                  </a:ext>
                </a:extLst>
              </p:cNvPr>
              <p:cNvPicPr/>
              <p:nvPr/>
            </p:nvPicPr>
            <p:blipFill>
              <a:blip r:embed="rId7"/>
              <a:stretch>
                <a:fillRect/>
              </a:stretch>
            </p:blipFill>
            <p:spPr>
              <a:xfrm>
                <a:off x="7461640" y="3736520"/>
                <a:ext cx="2041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72CAC595-FBE3-2EDE-4EB3-87C4FC08077E}"/>
                  </a:ext>
                </a:extLst>
              </p14:cNvPr>
              <p14:cNvContentPartPr/>
              <p14:nvPr/>
            </p14:nvContentPartPr>
            <p14:xfrm>
              <a:off x="7505200" y="3999680"/>
              <a:ext cx="104760" cy="54360"/>
            </p14:xfrm>
          </p:contentPart>
        </mc:Choice>
        <mc:Fallback xmlns="">
          <p:pic>
            <p:nvPicPr>
              <p:cNvPr id="12" name="Ink 11">
                <a:extLst>
                  <a:ext uri="{FF2B5EF4-FFF2-40B4-BE49-F238E27FC236}">
                    <a16:creationId xmlns:a16="http://schemas.microsoft.com/office/drawing/2014/main" id="{72CAC595-FBE3-2EDE-4EB3-87C4FC08077E}"/>
                  </a:ext>
                </a:extLst>
              </p:cNvPr>
              <p:cNvPicPr/>
              <p:nvPr/>
            </p:nvPicPr>
            <p:blipFill>
              <a:blip r:embed="rId9"/>
              <a:stretch>
                <a:fillRect/>
              </a:stretch>
            </p:blipFill>
            <p:spPr>
              <a:xfrm>
                <a:off x="7442200" y="3937040"/>
                <a:ext cx="2304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256D1226-1723-E8B5-A83B-52A388D1BD3A}"/>
                  </a:ext>
                </a:extLst>
              </p14:cNvPr>
              <p14:cNvContentPartPr/>
              <p14:nvPr/>
            </p14:nvContentPartPr>
            <p14:xfrm>
              <a:off x="7282000" y="4014800"/>
              <a:ext cx="423360" cy="755280"/>
            </p14:xfrm>
          </p:contentPart>
        </mc:Choice>
        <mc:Fallback xmlns="">
          <p:pic>
            <p:nvPicPr>
              <p:cNvPr id="13" name="Ink 12">
                <a:extLst>
                  <a:ext uri="{FF2B5EF4-FFF2-40B4-BE49-F238E27FC236}">
                    <a16:creationId xmlns:a16="http://schemas.microsoft.com/office/drawing/2014/main" id="{256D1226-1723-E8B5-A83B-52A388D1BD3A}"/>
                  </a:ext>
                </a:extLst>
              </p:cNvPr>
              <p:cNvPicPr/>
              <p:nvPr/>
            </p:nvPicPr>
            <p:blipFill>
              <a:blip r:embed="rId11"/>
              <a:stretch>
                <a:fillRect/>
              </a:stretch>
            </p:blipFill>
            <p:spPr>
              <a:xfrm>
                <a:off x="7219360" y="3951800"/>
                <a:ext cx="549000" cy="880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00C3DD7A-67ED-56F8-D8D9-ABB27280A62E}"/>
                  </a:ext>
                </a:extLst>
              </p14:cNvPr>
              <p14:cNvContentPartPr/>
              <p14:nvPr/>
            </p14:nvContentPartPr>
            <p14:xfrm>
              <a:off x="7538320" y="4916960"/>
              <a:ext cx="360" cy="360"/>
            </p14:xfrm>
          </p:contentPart>
        </mc:Choice>
        <mc:Fallback xmlns="">
          <p:pic>
            <p:nvPicPr>
              <p:cNvPr id="17" name="Ink 16">
                <a:extLst>
                  <a:ext uri="{FF2B5EF4-FFF2-40B4-BE49-F238E27FC236}">
                    <a16:creationId xmlns:a16="http://schemas.microsoft.com/office/drawing/2014/main" id="{00C3DD7A-67ED-56F8-D8D9-ABB27280A62E}"/>
                  </a:ext>
                </a:extLst>
              </p:cNvPr>
              <p:cNvPicPr/>
              <p:nvPr/>
            </p:nvPicPr>
            <p:blipFill>
              <a:blip r:embed="rId13"/>
              <a:stretch>
                <a:fillRect/>
              </a:stretch>
            </p:blipFill>
            <p:spPr>
              <a:xfrm>
                <a:off x="7475320" y="4853960"/>
                <a:ext cx="126000" cy="126000"/>
              </a:xfrm>
              <a:prstGeom prst="rect">
                <a:avLst/>
              </a:prstGeom>
            </p:spPr>
          </p:pic>
        </mc:Fallback>
      </mc:AlternateContent>
      <p:pic>
        <p:nvPicPr>
          <p:cNvPr id="7" name="Picture 6">
            <a:extLst>
              <a:ext uri="{FF2B5EF4-FFF2-40B4-BE49-F238E27FC236}">
                <a16:creationId xmlns:a16="http://schemas.microsoft.com/office/drawing/2014/main" id="{6FF65A56-DC6A-5740-E2D9-D3FD471E4BE1}"/>
              </a:ext>
            </a:extLst>
          </p:cNvPr>
          <p:cNvPicPr>
            <a:picLocks noChangeAspect="1"/>
          </p:cNvPicPr>
          <p:nvPr/>
        </p:nvPicPr>
        <p:blipFill rotWithShape="1">
          <a:blip r:embed="rId14"/>
          <a:srcRect l="49946" t="11268" r="33117" b="38742"/>
          <a:stretch/>
        </p:blipFill>
        <p:spPr>
          <a:xfrm>
            <a:off x="6096000" y="1786710"/>
            <a:ext cx="5148366" cy="4273576"/>
          </a:xfrm>
          <a:prstGeom prst="rect">
            <a:avLst/>
          </a:prstGeom>
        </p:spPr>
      </p:pic>
      <p:pic>
        <p:nvPicPr>
          <p:cNvPr id="5" name="Recorded Sound">
            <a:hlinkClick r:id="" action="ppaction://media"/>
            <a:extLst>
              <a:ext uri="{FF2B5EF4-FFF2-40B4-BE49-F238E27FC236}">
                <a16:creationId xmlns:a16="http://schemas.microsoft.com/office/drawing/2014/main" id="{A9A61222-CE97-69D0-5BFB-036E82912C3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25200" y="5926296"/>
            <a:ext cx="487363" cy="487363"/>
          </a:xfrm>
          <a:prstGeom prst="rect">
            <a:avLst/>
          </a:prstGeom>
        </p:spPr>
      </p:pic>
    </p:spTree>
    <p:extLst>
      <p:ext uri="{BB962C8B-B14F-4D97-AF65-F5344CB8AC3E}">
        <p14:creationId xmlns:p14="http://schemas.microsoft.com/office/powerpoint/2010/main" val="4261144592"/>
      </p:ext>
    </p:extLst>
  </p:cSld>
  <p:clrMapOvr>
    <a:masterClrMapping/>
  </p:clrMapOvr>
  <mc:AlternateContent xmlns:mc="http://schemas.openxmlformats.org/markup-compatibility/2006" xmlns:p14="http://schemas.microsoft.com/office/powerpoint/2010/main">
    <mc:Choice Requires="p14">
      <p:transition spd="slow" p14:dur="2000" advTm="22453"/>
    </mc:Choice>
    <mc:Fallback xmlns="">
      <p:transition spd="slow" advTm="22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4260C-C207-DF3E-0309-F9BAF5D62183}"/>
              </a:ext>
            </a:extLst>
          </p:cNvPr>
          <p:cNvSpPr>
            <a:spLocks noGrp="1"/>
          </p:cNvSpPr>
          <p:nvPr>
            <p:ph type="title"/>
          </p:nvPr>
        </p:nvSpPr>
        <p:spPr/>
        <p:txBody>
          <a:bodyPr/>
          <a:lstStyle/>
          <a:p>
            <a:r>
              <a:rPr lang="en-US" dirty="0"/>
              <a:t>Uploading a spreadsheet</a:t>
            </a:r>
            <a:endParaRPr lang="en-GB" dirty="0"/>
          </a:p>
        </p:txBody>
      </p:sp>
      <p:sp>
        <p:nvSpPr>
          <p:cNvPr id="3" name="Content Placeholder 2">
            <a:extLst>
              <a:ext uri="{FF2B5EF4-FFF2-40B4-BE49-F238E27FC236}">
                <a16:creationId xmlns:a16="http://schemas.microsoft.com/office/drawing/2014/main" id="{33FF4CFC-8AD7-EE05-4566-0BA876372A17}"/>
              </a:ext>
            </a:extLst>
          </p:cNvPr>
          <p:cNvSpPr>
            <a:spLocks noGrp="1"/>
          </p:cNvSpPr>
          <p:nvPr>
            <p:ph idx="1"/>
          </p:nvPr>
        </p:nvSpPr>
        <p:spPr/>
        <p:txBody>
          <a:bodyPr/>
          <a:lstStyle/>
          <a:p>
            <a:r>
              <a:rPr lang="en-US" dirty="0"/>
              <a:t>Alternatively, you can upload a spreadsheet from excel</a:t>
            </a:r>
          </a:p>
          <a:p>
            <a:r>
              <a:rPr lang="en-US" dirty="0"/>
              <a:t>Just make sure the rows correspond to your display names, and the column headings to your objects!</a:t>
            </a:r>
            <a:endParaRPr lang="en-GB" dirty="0"/>
          </a:p>
        </p:txBody>
      </p:sp>
      <p:sp>
        <p:nvSpPr>
          <p:cNvPr id="4" name="Slide Number Placeholder 3">
            <a:extLst>
              <a:ext uri="{FF2B5EF4-FFF2-40B4-BE49-F238E27FC236}">
                <a16:creationId xmlns:a16="http://schemas.microsoft.com/office/drawing/2014/main" id="{BA2A3596-D622-317D-8871-7ADCC4BE85C0}"/>
              </a:ext>
            </a:extLst>
          </p:cNvPr>
          <p:cNvSpPr>
            <a:spLocks noGrp="1"/>
          </p:cNvSpPr>
          <p:nvPr>
            <p:ph type="sldNum" sz="quarter" idx="12"/>
          </p:nvPr>
        </p:nvSpPr>
        <p:spPr/>
        <p:txBody>
          <a:bodyPr/>
          <a:lstStyle/>
          <a:p>
            <a:fld id="{6D22F896-40B5-4ADD-8801-0D06FADFA095}" type="slidenum">
              <a:rPr lang="en-US" smtClean="0"/>
              <a:t>43</a:t>
            </a:fld>
            <a:endParaRPr lang="en-US" dirty="0"/>
          </a:p>
        </p:txBody>
      </p:sp>
      <p:pic>
        <p:nvPicPr>
          <p:cNvPr id="6" name="Recorded Sound">
            <a:hlinkClick r:id="" action="ppaction://media"/>
            <a:extLst>
              <a:ext uri="{FF2B5EF4-FFF2-40B4-BE49-F238E27FC236}">
                <a16:creationId xmlns:a16="http://schemas.microsoft.com/office/drawing/2014/main" id="{0248D811-C0CA-A5E1-9DAB-F4B8F25E5F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57718" y="5999033"/>
            <a:ext cx="487363" cy="487363"/>
          </a:xfrm>
          <a:prstGeom prst="rect">
            <a:avLst/>
          </a:prstGeom>
        </p:spPr>
      </p:pic>
    </p:spTree>
    <p:extLst>
      <p:ext uri="{BB962C8B-B14F-4D97-AF65-F5344CB8AC3E}">
        <p14:creationId xmlns:p14="http://schemas.microsoft.com/office/powerpoint/2010/main" val="2161484459"/>
      </p:ext>
    </p:extLst>
  </p:cSld>
  <p:clrMapOvr>
    <a:masterClrMapping/>
  </p:clrMapOvr>
  <mc:AlternateContent xmlns:mc="http://schemas.openxmlformats.org/markup-compatibility/2006" xmlns:p14="http://schemas.microsoft.com/office/powerpoint/2010/main">
    <mc:Choice Requires="p14">
      <p:transition spd="slow" p14:dur="2000" advTm="23903"/>
    </mc:Choice>
    <mc:Fallback xmlns="">
      <p:transition spd="slow" advTm="239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50393" y="1960589"/>
            <a:ext cx="6004674" cy="3989995"/>
          </a:xfrm>
        </p:spPr>
        <p:txBody>
          <a:bodyPr>
            <a:normAutofit/>
          </a:bodyPr>
          <a:lstStyle/>
          <a:p>
            <a:r>
              <a:rPr lang="en-US" dirty="0"/>
              <a:t>OBJECTS -&gt; word</a:t>
            </a:r>
          </a:p>
          <a:p>
            <a:r>
              <a:rPr lang="en-US" dirty="0"/>
              <a:t>Next to the text box, click the bind symbol</a:t>
            </a:r>
          </a:p>
          <a:p>
            <a:r>
              <a:rPr lang="en-US" dirty="0"/>
              <a:t>Under the use the value in this spreadsheet column dropdown, select ‘Item’</a:t>
            </a:r>
          </a:p>
          <a:p>
            <a:r>
              <a:rPr lang="en-US" dirty="0"/>
              <a:t>Click bind</a:t>
            </a:r>
          </a:p>
          <a:p>
            <a:r>
              <a:rPr lang="en-US" dirty="0"/>
              <a:t>The green S tells us that the spreadsheet and the display are successfully linked</a:t>
            </a:r>
          </a:p>
          <a:p>
            <a:pPr lvl="1"/>
            <a:r>
              <a:rPr lang="en-US" dirty="0"/>
              <a:t>Note that I have also changed the text size</a:t>
            </a:r>
          </a:p>
        </p:txBody>
      </p:sp>
      <p:pic>
        <p:nvPicPr>
          <p:cNvPr id="7" name="Picture 6">
            <a:extLst>
              <a:ext uri="{FF2B5EF4-FFF2-40B4-BE49-F238E27FC236}">
                <a16:creationId xmlns:a16="http://schemas.microsoft.com/office/drawing/2014/main" id="{97E83352-B6DD-20D2-FCFF-DE4DD0C5BEB5}"/>
              </a:ext>
            </a:extLst>
          </p:cNvPr>
          <p:cNvPicPr>
            <a:picLocks noChangeAspect="1"/>
          </p:cNvPicPr>
          <p:nvPr/>
        </p:nvPicPr>
        <p:blipFill rotWithShape="1">
          <a:blip r:embed="rId5"/>
          <a:srcRect l="69377" t="28745" r="18619" b="42250"/>
          <a:stretch/>
        </p:blipFill>
        <p:spPr>
          <a:xfrm>
            <a:off x="7180118" y="662782"/>
            <a:ext cx="3917373" cy="2662309"/>
          </a:xfrm>
          <a:prstGeom prst="rect">
            <a:avLst/>
          </a:prstGeom>
        </p:spPr>
      </p:pic>
      <p:sp>
        <p:nvSpPr>
          <p:cNvPr id="4" name="Slide Number Placeholder 3">
            <a:extLst>
              <a:ext uri="{FF2B5EF4-FFF2-40B4-BE49-F238E27FC236}">
                <a16:creationId xmlns:a16="http://schemas.microsoft.com/office/drawing/2014/main" id="{0DE2922E-EEFD-5AEC-AD7B-FFFC101F1BA1}"/>
              </a:ext>
            </a:extLst>
          </p:cNvPr>
          <p:cNvSpPr>
            <a:spLocks noGrp="1"/>
          </p:cNvSpPr>
          <p:nvPr>
            <p:ph type="sldNum" sz="quarter" idx="12"/>
          </p:nvPr>
        </p:nvSpPr>
        <p:spPr/>
        <p:txBody>
          <a:bodyPr/>
          <a:lstStyle/>
          <a:p>
            <a:fld id="{6D22F896-40B5-4ADD-8801-0D06FADFA095}" type="slidenum">
              <a:rPr lang="en-US" smtClean="0"/>
              <a:pPr/>
              <a:t>44</a:t>
            </a:fld>
            <a:endParaRPr lang="en-US" dirty="0"/>
          </a:p>
        </p:txBody>
      </p:sp>
      <p:pic>
        <p:nvPicPr>
          <p:cNvPr id="5" name="Recorded Sound">
            <a:hlinkClick r:id="" action="ppaction://media"/>
            <a:extLst>
              <a:ext uri="{FF2B5EF4-FFF2-40B4-BE49-F238E27FC236}">
                <a16:creationId xmlns:a16="http://schemas.microsoft.com/office/drawing/2014/main" id="{38125EAF-AFEF-B285-F974-4C59E9247E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7718" y="6046274"/>
            <a:ext cx="487363" cy="487363"/>
          </a:xfrm>
          <a:prstGeom prst="rect">
            <a:avLst/>
          </a:prstGeom>
        </p:spPr>
      </p:pic>
      <p:pic>
        <p:nvPicPr>
          <p:cNvPr id="8" name="Picture 7">
            <a:extLst>
              <a:ext uri="{FF2B5EF4-FFF2-40B4-BE49-F238E27FC236}">
                <a16:creationId xmlns:a16="http://schemas.microsoft.com/office/drawing/2014/main" id="{588A3852-5874-5F77-6FBB-26C46766D0F3}"/>
              </a:ext>
            </a:extLst>
          </p:cNvPr>
          <p:cNvPicPr>
            <a:picLocks noChangeAspect="1"/>
          </p:cNvPicPr>
          <p:nvPr/>
        </p:nvPicPr>
        <p:blipFill rotWithShape="1">
          <a:blip r:embed="rId7"/>
          <a:srcRect l="97875" t="36419" b="61970"/>
          <a:stretch/>
        </p:blipFill>
        <p:spPr>
          <a:xfrm>
            <a:off x="5246285" y="2411205"/>
            <a:ext cx="1023026" cy="218209"/>
          </a:xfrm>
          <a:prstGeom prst="rect">
            <a:avLst/>
          </a:prstGeom>
        </p:spPr>
      </p:pic>
      <p:pic>
        <p:nvPicPr>
          <p:cNvPr id="11" name="Picture 10">
            <a:extLst>
              <a:ext uri="{FF2B5EF4-FFF2-40B4-BE49-F238E27FC236}">
                <a16:creationId xmlns:a16="http://schemas.microsoft.com/office/drawing/2014/main" id="{C2308235-84DE-D520-A7B2-EE1AA7D91B0A}"/>
              </a:ext>
            </a:extLst>
          </p:cNvPr>
          <p:cNvPicPr>
            <a:picLocks noChangeAspect="1"/>
          </p:cNvPicPr>
          <p:nvPr/>
        </p:nvPicPr>
        <p:blipFill rotWithShape="1">
          <a:blip r:embed="rId8"/>
          <a:srcRect l="89063" t="20318" b="40303"/>
          <a:stretch/>
        </p:blipFill>
        <p:spPr>
          <a:xfrm>
            <a:off x="7637319" y="3369322"/>
            <a:ext cx="3172690" cy="3212670"/>
          </a:xfrm>
          <a:prstGeom prst="rect">
            <a:avLst/>
          </a:prstGeom>
        </p:spPr>
      </p:pic>
    </p:spTree>
    <p:extLst>
      <p:ext uri="{BB962C8B-B14F-4D97-AF65-F5344CB8AC3E}">
        <p14:creationId xmlns:p14="http://schemas.microsoft.com/office/powerpoint/2010/main" val="1116666697"/>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23" y="609601"/>
            <a:ext cx="9905998" cy="1478570"/>
          </a:xfrm>
        </p:spPr>
        <p:txBody>
          <a:bodyPr>
            <a:normAutofit/>
          </a:bodyPr>
          <a:lstStyle/>
          <a:p>
            <a:r>
              <a:rPr lang="en-US" dirty="0"/>
              <a:t>Creating a Task</a:t>
            </a:r>
            <a:endParaRPr lang="en-GB" dirty="0"/>
          </a:p>
        </p:txBody>
      </p:sp>
      <p:sp>
        <p:nvSpPr>
          <p:cNvPr id="3" name="Content Placeholder 2"/>
          <p:cNvSpPr>
            <a:spLocks noGrp="1"/>
          </p:cNvSpPr>
          <p:nvPr>
            <p:ph idx="1"/>
          </p:nvPr>
        </p:nvSpPr>
        <p:spPr>
          <a:xfrm>
            <a:off x="250393" y="1960589"/>
            <a:ext cx="6004674" cy="4676879"/>
          </a:xfrm>
        </p:spPr>
        <p:txBody>
          <a:bodyPr>
            <a:normAutofit/>
          </a:bodyPr>
          <a:lstStyle/>
          <a:p>
            <a:r>
              <a:rPr lang="en-US" dirty="0"/>
              <a:t>Now we want to record our participants responses</a:t>
            </a:r>
          </a:p>
          <a:p>
            <a:r>
              <a:rPr lang="en-US" dirty="0"/>
              <a:t>In the ‘response’ object, I have told Gorilla what key presses I want to record, and what I want these to map onto for the scorer</a:t>
            </a:r>
          </a:p>
          <a:p>
            <a:pPr lvl="1"/>
            <a:r>
              <a:rPr lang="en-US" dirty="0"/>
              <a:t>Remember the key presses specified in the spreadsheet were lower case</a:t>
            </a:r>
          </a:p>
          <a:p>
            <a:pPr lvl="1"/>
            <a:endParaRPr lang="en-US" dirty="0"/>
          </a:p>
          <a:p>
            <a:r>
              <a:rPr lang="en-US" dirty="0"/>
              <a:t>Under the screen tab, I have used the scorer component to record whether participants were correct or not</a:t>
            </a:r>
          </a:p>
          <a:p>
            <a:pPr lvl="1"/>
            <a:r>
              <a:rPr lang="en-US" dirty="0"/>
              <a:t>I have bound it to the correct answer column, basically this tells the scorer to match the response to the value in the spreadsheet</a:t>
            </a:r>
          </a:p>
          <a:p>
            <a:r>
              <a:rPr lang="en-US" dirty="0"/>
              <a:t>Preview the task to check it is working correctly</a:t>
            </a:r>
          </a:p>
        </p:txBody>
      </p:sp>
      <p:pic>
        <p:nvPicPr>
          <p:cNvPr id="7" name="Picture 6">
            <a:extLst>
              <a:ext uri="{FF2B5EF4-FFF2-40B4-BE49-F238E27FC236}">
                <a16:creationId xmlns:a16="http://schemas.microsoft.com/office/drawing/2014/main" id="{CD5F1A87-B1B3-2473-0E2F-06D2CC5DDFC6}"/>
              </a:ext>
            </a:extLst>
          </p:cNvPr>
          <p:cNvPicPr>
            <a:picLocks noChangeAspect="1"/>
          </p:cNvPicPr>
          <p:nvPr/>
        </p:nvPicPr>
        <p:blipFill rotWithShape="1">
          <a:blip r:embed="rId5"/>
          <a:srcRect l="88676" t="19647" b="25764"/>
          <a:stretch/>
        </p:blipFill>
        <p:spPr>
          <a:xfrm>
            <a:off x="8132779" y="684905"/>
            <a:ext cx="2775474" cy="3763108"/>
          </a:xfrm>
          <a:prstGeom prst="rect">
            <a:avLst/>
          </a:prstGeom>
        </p:spPr>
      </p:pic>
      <p:pic>
        <p:nvPicPr>
          <p:cNvPr id="9" name="Picture 8">
            <a:extLst>
              <a:ext uri="{FF2B5EF4-FFF2-40B4-BE49-F238E27FC236}">
                <a16:creationId xmlns:a16="http://schemas.microsoft.com/office/drawing/2014/main" id="{EB94851F-F66F-1D28-22A0-486367C113F1}"/>
              </a:ext>
            </a:extLst>
          </p:cNvPr>
          <p:cNvPicPr>
            <a:picLocks noChangeAspect="1"/>
          </p:cNvPicPr>
          <p:nvPr/>
        </p:nvPicPr>
        <p:blipFill rotWithShape="1">
          <a:blip r:embed="rId6"/>
          <a:srcRect l="88125" t="20000" b="60520"/>
          <a:stretch/>
        </p:blipFill>
        <p:spPr>
          <a:xfrm>
            <a:off x="7919418" y="4523317"/>
            <a:ext cx="3739181" cy="1725082"/>
          </a:xfrm>
          <a:prstGeom prst="rect">
            <a:avLst/>
          </a:prstGeom>
        </p:spPr>
      </p:pic>
      <p:sp>
        <p:nvSpPr>
          <p:cNvPr id="4" name="Slide Number Placeholder 3">
            <a:extLst>
              <a:ext uri="{FF2B5EF4-FFF2-40B4-BE49-F238E27FC236}">
                <a16:creationId xmlns:a16="http://schemas.microsoft.com/office/drawing/2014/main" id="{7459B3C4-E6D3-9C68-3925-10D3214D02F6}"/>
              </a:ext>
            </a:extLst>
          </p:cNvPr>
          <p:cNvSpPr>
            <a:spLocks noGrp="1"/>
          </p:cNvSpPr>
          <p:nvPr>
            <p:ph type="sldNum" sz="quarter" idx="12"/>
          </p:nvPr>
        </p:nvSpPr>
        <p:spPr/>
        <p:txBody>
          <a:bodyPr/>
          <a:lstStyle/>
          <a:p>
            <a:fld id="{6D22F896-40B5-4ADD-8801-0D06FADFA095}" type="slidenum">
              <a:rPr lang="en-US" smtClean="0"/>
              <a:pPr/>
              <a:t>45</a:t>
            </a:fld>
            <a:endParaRPr lang="en-US" dirty="0"/>
          </a:p>
        </p:txBody>
      </p:sp>
      <p:pic>
        <p:nvPicPr>
          <p:cNvPr id="5" name="Recorded Sound">
            <a:hlinkClick r:id="" action="ppaction://media"/>
            <a:extLst>
              <a:ext uri="{FF2B5EF4-FFF2-40B4-BE49-F238E27FC236}">
                <a16:creationId xmlns:a16="http://schemas.microsoft.com/office/drawing/2014/main" id="{BD1938B5-AAD7-FF5E-F02A-A56147F2E7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57371" y="6004717"/>
            <a:ext cx="487363" cy="487363"/>
          </a:xfrm>
          <a:prstGeom prst="rect">
            <a:avLst/>
          </a:prstGeom>
        </p:spPr>
      </p:pic>
    </p:spTree>
    <p:extLst>
      <p:ext uri="{BB962C8B-B14F-4D97-AF65-F5344CB8AC3E}">
        <p14:creationId xmlns:p14="http://schemas.microsoft.com/office/powerpoint/2010/main" val="797832374"/>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355E-FF46-E9F0-2254-61BCA9BAAB8B}"/>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F66C911B-EC33-7AFE-3523-8D3B513B2599}"/>
              </a:ext>
            </a:extLst>
          </p:cNvPr>
          <p:cNvSpPr>
            <a:spLocks noGrp="1"/>
          </p:cNvSpPr>
          <p:nvPr>
            <p:ph idx="1"/>
          </p:nvPr>
        </p:nvSpPr>
        <p:spPr>
          <a:xfrm>
            <a:off x="775653" y="2219324"/>
            <a:ext cx="3908108" cy="3541714"/>
          </a:xfrm>
        </p:spPr>
        <p:txBody>
          <a:bodyPr/>
          <a:lstStyle/>
          <a:p>
            <a:r>
              <a:rPr lang="en-US" dirty="0"/>
              <a:t>If you want to </a:t>
            </a:r>
            <a:r>
              <a:rPr lang="en-US" dirty="0" err="1"/>
              <a:t>randomise</a:t>
            </a:r>
            <a:r>
              <a:rPr lang="en-US" dirty="0"/>
              <a:t> your trials, create a new column called ‘</a:t>
            </a:r>
            <a:r>
              <a:rPr lang="en-US" dirty="0" err="1"/>
              <a:t>randomise_trials</a:t>
            </a:r>
            <a:r>
              <a:rPr lang="en-US" dirty="0"/>
              <a:t>’ and populate it with 1 in each row </a:t>
            </a:r>
          </a:p>
          <a:p>
            <a:r>
              <a:rPr lang="en-US" dirty="0"/>
              <a:t>Click </a:t>
            </a:r>
            <a:r>
              <a:rPr lang="en-US" dirty="0" err="1"/>
              <a:t>Randomisation</a:t>
            </a:r>
            <a:r>
              <a:rPr lang="en-US" dirty="0"/>
              <a:t> -&gt; Add Component -&gt; </a:t>
            </a:r>
            <a:r>
              <a:rPr lang="en-US" dirty="0" err="1"/>
              <a:t>Randomise</a:t>
            </a:r>
            <a:r>
              <a:rPr lang="en-US" dirty="0"/>
              <a:t> Trials -&gt; Choose</a:t>
            </a:r>
          </a:p>
          <a:p>
            <a:r>
              <a:rPr lang="en-US" dirty="0"/>
              <a:t>Select </a:t>
            </a:r>
            <a:r>
              <a:rPr lang="en-US" dirty="0" err="1"/>
              <a:t>randomise_trials</a:t>
            </a:r>
            <a:r>
              <a:rPr lang="en-US" dirty="0"/>
              <a:t> as the column</a:t>
            </a:r>
            <a:endParaRPr lang="en-GB" dirty="0"/>
          </a:p>
        </p:txBody>
      </p:sp>
      <p:sp>
        <p:nvSpPr>
          <p:cNvPr id="4" name="Slide Number Placeholder 3">
            <a:extLst>
              <a:ext uri="{FF2B5EF4-FFF2-40B4-BE49-F238E27FC236}">
                <a16:creationId xmlns:a16="http://schemas.microsoft.com/office/drawing/2014/main" id="{2F99F597-17DF-8226-376E-B50D4D3A76B1}"/>
              </a:ext>
            </a:extLst>
          </p:cNvPr>
          <p:cNvSpPr>
            <a:spLocks noGrp="1"/>
          </p:cNvSpPr>
          <p:nvPr>
            <p:ph type="sldNum" sz="quarter" idx="12"/>
          </p:nvPr>
        </p:nvSpPr>
        <p:spPr/>
        <p:txBody>
          <a:bodyPr/>
          <a:lstStyle/>
          <a:p>
            <a:fld id="{6D22F896-40B5-4ADD-8801-0D06FADFA095}" type="slidenum">
              <a:rPr lang="en-US" smtClean="0"/>
              <a:t>46</a:t>
            </a:fld>
            <a:endParaRPr lang="en-US" dirty="0"/>
          </a:p>
        </p:txBody>
      </p:sp>
      <p:pic>
        <p:nvPicPr>
          <p:cNvPr id="9" name="Picture 8">
            <a:extLst>
              <a:ext uri="{FF2B5EF4-FFF2-40B4-BE49-F238E27FC236}">
                <a16:creationId xmlns:a16="http://schemas.microsoft.com/office/drawing/2014/main" id="{9DAAE8D4-371D-12B6-FFF7-7964BE34E7C9}"/>
              </a:ext>
            </a:extLst>
          </p:cNvPr>
          <p:cNvPicPr>
            <a:picLocks noChangeAspect="1"/>
          </p:cNvPicPr>
          <p:nvPr/>
        </p:nvPicPr>
        <p:blipFill rotWithShape="1">
          <a:blip r:embed="rId5"/>
          <a:srcRect l="62145" t="19333" r="32765" b="74984"/>
          <a:stretch/>
        </p:blipFill>
        <p:spPr>
          <a:xfrm>
            <a:off x="8014446" y="1887967"/>
            <a:ext cx="2689094" cy="844475"/>
          </a:xfrm>
          <a:prstGeom prst="rect">
            <a:avLst/>
          </a:prstGeom>
        </p:spPr>
      </p:pic>
      <p:pic>
        <p:nvPicPr>
          <p:cNvPr id="10" name="Picture 9">
            <a:extLst>
              <a:ext uri="{FF2B5EF4-FFF2-40B4-BE49-F238E27FC236}">
                <a16:creationId xmlns:a16="http://schemas.microsoft.com/office/drawing/2014/main" id="{BA075FBC-2B09-8DD5-881F-F03104E945FC}"/>
              </a:ext>
            </a:extLst>
          </p:cNvPr>
          <p:cNvPicPr>
            <a:picLocks noChangeAspect="1"/>
          </p:cNvPicPr>
          <p:nvPr/>
        </p:nvPicPr>
        <p:blipFill rotWithShape="1">
          <a:blip r:embed="rId5"/>
          <a:srcRect l="89471" t="18144" b="71965"/>
          <a:stretch/>
        </p:blipFill>
        <p:spPr>
          <a:xfrm>
            <a:off x="8014446" y="3019016"/>
            <a:ext cx="2881293" cy="761278"/>
          </a:xfrm>
          <a:prstGeom prst="rect">
            <a:avLst/>
          </a:prstGeom>
        </p:spPr>
      </p:pic>
      <p:pic>
        <p:nvPicPr>
          <p:cNvPr id="12" name="Picture 11">
            <a:extLst>
              <a:ext uri="{FF2B5EF4-FFF2-40B4-BE49-F238E27FC236}">
                <a16:creationId xmlns:a16="http://schemas.microsoft.com/office/drawing/2014/main" id="{50B2894A-A4B8-1FFA-21FC-06F35DA0A22D}"/>
              </a:ext>
            </a:extLst>
          </p:cNvPr>
          <p:cNvPicPr>
            <a:picLocks noChangeAspect="1"/>
          </p:cNvPicPr>
          <p:nvPr/>
        </p:nvPicPr>
        <p:blipFill rotWithShape="1">
          <a:blip r:embed="rId6"/>
          <a:srcRect l="51000" t="54165" r="43387" b="41684"/>
          <a:stretch/>
        </p:blipFill>
        <p:spPr>
          <a:xfrm>
            <a:off x="8014446" y="4066868"/>
            <a:ext cx="2689094" cy="559322"/>
          </a:xfrm>
          <a:prstGeom prst="rect">
            <a:avLst/>
          </a:prstGeom>
        </p:spPr>
      </p:pic>
      <p:pic>
        <p:nvPicPr>
          <p:cNvPr id="14" name="Picture 13">
            <a:extLst>
              <a:ext uri="{FF2B5EF4-FFF2-40B4-BE49-F238E27FC236}">
                <a16:creationId xmlns:a16="http://schemas.microsoft.com/office/drawing/2014/main" id="{AF41498F-0679-267E-2BE1-D0072AF2B637}"/>
              </a:ext>
            </a:extLst>
          </p:cNvPr>
          <p:cNvPicPr>
            <a:picLocks noChangeAspect="1"/>
          </p:cNvPicPr>
          <p:nvPr/>
        </p:nvPicPr>
        <p:blipFill rotWithShape="1">
          <a:blip r:embed="rId7"/>
          <a:srcRect l="89495" t="20000" b="64333"/>
          <a:stretch/>
        </p:blipFill>
        <p:spPr>
          <a:xfrm>
            <a:off x="7863839" y="4817270"/>
            <a:ext cx="3710593" cy="1556390"/>
          </a:xfrm>
          <a:prstGeom prst="rect">
            <a:avLst/>
          </a:prstGeom>
        </p:spPr>
      </p:pic>
      <p:pic>
        <p:nvPicPr>
          <p:cNvPr id="16" name="Picture 15">
            <a:extLst>
              <a:ext uri="{FF2B5EF4-FFF2-40B4-BE49-F238E27FC236}">
                <a16:creationId xmlns:a16="http://schemas.microsoft.com/office/drawing/2014/main" id="{7D4BD7C1-D191-AE32-4712-E39DC0F3C39F}"/>
              </a:ext>
            </a:extLst>
          </p:cNvPr>
          <p:cNvPicPr>
            <a:picLocks noChangeAspect="1"/>
          </p:cNvPicPr>
          <p:nvPr/>
        </p:nvPicPr>
        <p:blipFill rotWithShape="1">
          <a:blip r:embed="rId7"/>
          <a:srcRect l="60169" t="24502" r="34264" b="30110"/>
          <a:stretch/>
        </p:blipFill>
        <p:spPr>
          <a:xfrm>
            <a:off x="6298887" y="1850088"/>
            <a:ext cx="1293899" cy="2967182"/>
          </a:xfrm>
          <a:prstGeom prst="rect">
            <a:avLst/>
          </a:prstGeom>
        </p:spPr>
      </p:pic>
      <p:pic>
        <p:nvPicPr>
          <p:cNvPr id="5" name="Recorded Sound">
            <a:hlinkClick r:id="" action="ppaction://media"/>
            <a:extLst>
              <a:ext uri="{FF2B5EF4-FFF2-40B4-BE49-F238E27FC236}">
                <a16:creationId xmlns:a16="http://schemas.microsoft.com/office/drawing/2014/main" id="{84AD9E8A-07FB-62C6-A031-4840B55E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94473" y="6063990"/>
            <a:ext cx="487363" cy="487363"/>
          </a:xfrm>
          <a:prstGeom prst="rect">
            <a:avLst/>
          </a:prstGeom>
        </p:spPr>
      </p:pic>
    </p:spTree>
    <p:extLst>
      <p:ext uri="{BB962C8B-B14F-4D97-AF65-F5344CB8AC3E}">
        <p14:creationId xmlns:p14="http://schemas.microsoft.com/office/powerpoint/2010/main" val="575598926"/>
      </p:ext>
    </p:extLst>
  </p:cSld>
  <p:clrMapOvr>
    <a:masterClrMapping/>
  </p:clrMapOvr>
  <mc:AlternateContent xmlns:mc="http://schemas.openxmlformats.org/markup-compatibility/2006" xmlns:p14="http://schemas.microsoft.com/office/powerpoint/2010/main">
    <mc:Choice Requires="p14">
      <p:transition spd="slow" p14:dur="2000" advTm="22709"/>
    </mc:Choice>
    <mc:Fallback xmlns="">
      <p:transition spd="slow" advTm="227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355E-FF46-E9F0-2254-61BCA9BAAB8B}"/>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F66C911B-EC33-7AFE-3523-8D3B513B2599}"/>
              </a:ext>
            </a:extLst>
          </p:cNvPr>
          <p:cNvSpPr>
            <a:spLocks noGrp="1"/>
          </p:cNvSpPr>
          <p:nvPr>
            <p:ph idx="1"/>
          </p:nvPr>
        </p:nvSpPr>
        <p:spPr>
          <a:xfrm>
            <a:off x="335280" y="2249487"/>
            <a:ext cx="4714241" cy="3541714"/>
          </a:xfrm>
        </p:spPr>
        <p:txBody>
          <a:bodyPr>
            <a:normAutofit/>
          </a:bodyPr>
          <a:lstStyle/>
          <a:p>
            <a:r>
              <a:rPr lang="en-US" dirty="0"/>
              <a:t>You might want to include breaks for your participants if you are conducting a longer experiment</a:t>
            </a:r>
          </a:p>
          <a:p>
            <a:r>
              <a:rPr lang="en-US" dirty="0"/>
              <a:t>To do this create another display</a:t>
            </a:r>
          </a:p>
          <a:p>
            <a:r>
              <a:rPr lang="en-US" dirty="0"/>
              <a:t>Select a screen template – I’ve gone with instructions screen again and just edited the markdown text</a:t>
            </a:r>
          </a:p>
        </p:txBody>
      </p:sp>
      <p:sp>
        <p:nvSpPr>
          <p:cNvPr id="4" name="Slide Number Placeholder 3">
            <a:extLst>
              <a:ext uri="{FF2B5EF4-FFF2-40B4-BE49-F238E27FC236}">
                <a16:creationId xmlns:a16="http://schemas.microsoft.com/office/drawing/2014/main" id="{2F99F597-17DF-8226-376E-B50D4D3A76B1}"/>
              </a:ext>
            </a:extLst>
          </p:cNvPr>
          <p:cNvSpPr>
            <a:spLocks noGrp="1"/>
          </p:cNvSpPr>
          <p:nvPr>
            <p:ph type="sldNum" sz="quarter" idx="12"/>
          </p:nvPr>
        </p:nvSpPr>
        <p:spPr/>
        <p:txBody>
          <a:bodyPr/>
          <a:lstStyle/>
          <a:p>
            <a:fld id="{6D22F896-40B5-4ADD-8801-0D06FADFA095}" type="slidenum">
              <a:rPr lang="en-US" smtClean="0"/>
              <a:t>47</a:t>
            </a:fld>
            <a:endParaRPr lang="en-US" dirty="0"/>
          </a:p>
        </p:txBody>
      </p:sp>
      <p:pic>
        <p:nvPicPr>
          <p:cNvPr id="8" name="Picture 7">
            <a:extLst>
              <a:ext uri="{FF2B5EF4-FFF2-40B4-BE49-F238E27FC236}">
                <a16:creationId xmlns:a16="http://schemas.microsoft.com/office/drawing/2014/main" id="{D24D1A0E-35BE-7B2E-1EC6-2482C03B82B3}"/>
              </a:ext>
            </a:extLst>
          </p:cNvPr>
          <p:cNvPicPr>
            <a:picLocks noChangeAspect="1"/>
          </p:cNvPicPr>
          <p:nvPr/>
        </p:nvPicPr>
        <p:blipFill rotWithShape="1">
          <a:blip r:embed="rId5"/>
          <a:srcRect l="61333" t="15602" b="12275"/>
          <a:stretch/>
        </p:blipFill>
        <p:spPr>
          <a:xfrm>
            <a:off x="5072990" y="2201405"/>
            <a:ext cx="6859930" cy="3598761"/>
          </a:xfrm>
          <a:prstGeom prst="rect">
            <a:avLst/>
          </a:prstGeom>
        </p:spPr>
      </p:pic>
      <p:pic>
        <p:nvPicPr>
          <p:cNvPr id="5" name="Recorded Sound">
            <a:hlinkClick r:id="" action="ppaction://media"/>
            <a:extLst>
              <a:ext uri="{FF2B5EF4-FFF2-40B4-BE49-F238E27FC236}">
                <a16:creationId xmlns:a16="http://schemas.microsoft.com/office/drawing/2014/main" id="{9F0519D7-9DFB-96F3-902C-1BD6756441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1518" y="5957469"/>
            <a:ext cx="487363" cy="487363"/>
          </a:xfrm>
          <a:prstGeom prst="rect">
            <a:avLst/>
          </a:prstGeom>
        </p:spPr>
      </p:pic>
    </p:spTree>
    <p:extLst>
      <p:ext uri="{BB962C8B-B14F-4D97-AF65-F5344CB8AC3E}">
        <p14:creationId xmlns:p14="http://schemas.microsoft.com/office/powerpoint/2010/main" val="3685489864"/>
      </p:ext>
    </p:extLst>
  </p:cSld>
  <p:clrMapOvr>
    <a:masterClrMapping/>
  </p:clrMapOvr>
  <mc:AlternateContent xmlns:mc="http://schemas.openxmlformats.org/markup-compatibility/2006" xmlns:p14="http://schemas.microsoft.com/office/powerpoint/2010/main">
    <mc:Choice Requires="p14">
      <p:transition spd="slow" p14:dur="2000" advTm="20971"/>
    </mc:Choice>
    <mc:Fallback xmlns="">
      <p:transition spd="slow" advTm="20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06116-CD4F-1A29-0A74-047102CD631D}"/>
              </a:ext>
            </a:extLst>
          </p:cNvPr>
          <p:cNvSpPr>
            <a:spLocks noGrp="1"/>
          </p:cNvSpPr>
          <p:nvPr>
            <p:ph type="title"/>
          </p:nvPr>
        </p:nvSpPr>
        <p:spPr/>
        <p:txBody>
          <a:bodyPr/>
          <a:lstStyle/>
          <a:p>
            <a:r>
              <a:rPr lang="en-US" dirty="0"/>
              <a:t>Creating a task</a:t>
            </a:r>
            <a:endParaRPr lang="en-GB" dirty="0"/>
          </a:p>
        </p:txBody>
      </p:sp>
      <p:sp>
        <p:nvSpPr>
          <p:cNvPr id="4" name="Slide Number Placeholder 3">
            <a:extLst>
              <a:ext uri="{FF2B5EF4-FFF2-40B4-BE49-F238E27FC236}">
                <a16:creationId xmlns:a16="http://schemas.microsoft.com/office/drawing/2014/main" id="{C69E1218-63A3-ED80-F1A1-B412243D9DF4}"/>
              </a:ext>
            </a:extLst>
          </p:cNvPr>
          <p:cNvSpPr>
            <a:spLocks noGrp="1"/>
          </p:cNvSpPr>
          <p:nvPr>
            <p:ph type="sldNum" sz="quarter" idx="12"/>
          </p:nvPr>
        </p:nvSpPr>
        <p:spPr/>
        <p:txBody>
          <a:bodyPr/>
          <a:lstStyle/>
          <a:p>
            <a:fld id="{6D22F896-40B5-4ADD-8801-0D06FADFA095}" type="slidenum">
              <a:rPr lang="en-US" smtClean="0"/>
              <a:t>48</a:t>
            </a:fld>
            <a:endParaRPr lang="en-US" dirty="0"/>
          </a:p>
        </p:txBody>
      </p:sp>
      <p:sp>
        <p:nvSpPr>
          <p:cNvPr id="8" name="Content Placeholder 2">
            <a:extLst>
              <a:ext uri="{FF2B5EF4-FFF2-40B4-BE49-F238E27FC236}">
                <a16:creationId xmlns:a16="http://schemas.microsoft.com/office/drawing/2014/main" id="{9B1BFDAB-C7A6-2F37-6FA1-1F398A52FB7B}"/>
              </a:ext>
            </a:extLst>
          </p:cNvPr>
          <p:cNvSpPr txBox="1">
            <a:spLocks/>
          </p:cNvSpPr>
          <p:nvPr/>
        </p:nvSpPr>
        <p:spPr>
          <a:xfrm>
            <a:off x="680534" y="2042160"/>
            <a:ext cx="4649788" cy="45313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effectLst/>
              </a:rPr>
              <a:t>Inserting a break into the experiment</a:t>
            </a:r>
          </a:p>
          <a:p>
            <a:r>
              <a:rPr lang="en-US" dirty="0">
                <a:effectLst/>
              </a:rPr>
              <a:t>Add a new row where you want the break to be</a:t>
            </a:r>
          </a:p>
          <a:p>
            <a:r>
              <a:rPr lang="en-US" dirty="0">
                <a:effectLst/>
              </a:rPr>
              <a:t>Type the name of your break display in the display  column</a:t>
            </a:r>
          </a:p>
          <a:p>
            <a:r>
              <a:rPr lang="en-GB" dirty="0">
                <a:effectLst/>
              </a:rPr>
              <a:t>Gorilla will then display it at this location when you run the experiment</a:t>
            </a:r>
          </a:p>
        </p:txBody>
      </p:sp>
      <p:pic>
        <p:nvPicPr>
          <p:cNvPr id="11" name="Picture 10">
            <a:extLst>
              <a:ext uri="{FF2B5EF4-FFF2-40B4-BE49-F238E27FC236}">
                <a16:creationId xmlns:a16="http://schemas.microsoft.com/office/drawing/2014/main" id="{DB656943-83D4-487F-31B7-68B7D85E76F1}"/>
              </a:ext>
            </a:extLst>
          </p:cNvPr>
          <p:cNvPicPr>
            <a:picLocks noChangeAspect="1"/>
          </p:cNvPicPr>
          <p:nvPr/>
        </p:nvPicPr>
        <p:blipFill rotWithShape="1">
          <a:blip r:embed="rId5"/>
          <a:srcRect l="50000" t="6156" r="29676" b="24196"/>
          <a:stretch/>
        </p:blipFill>
        <p:spPr>
          <a:xfrm>
            <a:off x="6375699" y="1651298"/>
            <a:ext cx="4518915" cy="4355421"/>
          </a:xfrm>
          <a:prstGeom prst="rect">
            <a:avLst/>
          </a:prstGeom>
        </p:spPr>
      </p:pic>
      <p:pic>
        <p:nvPicPr>
          <p:cNvPr id="5" name="Recorded Sound">
            <a:hlinkClick r:id="" action="ppaction://media"/>
            <a:extLst>
              <a:ext uri="{FF2B5EF4-FFF2-40B4-BE49-F238E27FC236}">
                <a16:creationId xmlns:a16="http://schemas.microsoft.com/office/drawing/2014/main" id="{609B7E39-81DD-0647-5E3E-09D2EA8554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0173" y="5903123"/>
            <a:ext cx="487363" cy="487363"/>
          </a:xfrm>
          <a:prstGeom prst="rect">
            <a:avLst/>
          </a:prstGeom>
        </p:spPr>
      </p:pic>
    </p:spTree>
    <p:extLst>
      <p:ext uri="{BB962C8B-B14F-4D97-AF65-F5344CB8AC3E}">
        <p14:creationId xmlns:p14="http://schemas.microsoft.com/office/powerpoint/2010/main" val="44438587"/>
      </p:ext>
    </p:extLst>
  </p:cSld>
  <p:clrMapOvr>
    <a:masterClrMapping/>
  </p:clrMapOvr>
  <mc:AlternateContent xmlns:mc="http://schemas.openxmlformats.org/markup-compatibility/2006" xmlns:p14="http://schemas.microsoft.com/office/powerpoint/2010/main">
    <mc:Choice Requires="p14">
      <p:transition spd="slow" p14:dur="2000" advTm="20684"/>
    </mc:Choice>
    <mc:Fallback xmlns="">
      <p:transition spd="slow" advTm="206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28D9-84C3-825B-BF50-F4E1A30FA049}"/>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C5C031F2-3905-6AD7-E06E-0B7D9814D2DC}"/>
              </a:ext>
            </a:extLst>
          </p:cNvPr>
          <p:cNvSpPr>
            <a:spLocks noGrp="1"/>
          </p:cNvSpPr>
          <p:nvPr>
            <p:ph idx="1"/>
          </p:nvPr>
        </p:nvSpPr>
        <p:spPr>
          <a:xfrm>
            <a:off x="1141413" y="2249487"/>
            <a:ext cx="9508658" cy="3541714"/>
          </a:xfrm>
        </p:spPr>
        <p:txBody>
          <a:bodyPr>
            <a:normAutofit/>
          </a:bodyPr>
          <a:lstStyle/>
          <a:p>
            <a:r>
              <a:rPr lang="en-US" dirty="0"/>
              <a:t>Practice trials</a:t>
            </a:r>
          </a:p>
          <a:p>
            <a:r>
              <a:rPr lang="en-US" dirty="0"/>
              <a:t>You might want to include some practice trials before the task begins to make sure your participants understand the instructions</a:t>
            </a:r>
          </a:p>
          <a:p>
            <a:r>
              <a:rPr lang="en-US" dirty="0"/>
              <a:t>Add a new display, select blank display</a:t>
            </a:r>
            <a:endParaRPr lang="en-GB" dirty="0"/>
          </a:p>
        </p:txBody>
      </p:sp>
      <p:sp>
        <p:nvSpPr>
          <p:cNvPr id="4" name="Slide Number Placeholder 3">
            <a:extLst>
              <a:ext uri="{FF2B5EF4-FFF2-40B4-BE49-F238E27FC236}">
                <a16:creationId xmlns:a16="http://schemas.microsoft.com/office/drawing/2014/main" id="{EBCA8572-E3F2-6B24-FB7F-FEFDB4758588}"/>
              </a:ext>
            </a:extLst>
          </p:cNvPr>
          <p:cNvSpPr>
            <a:spLocks noGrp="1"/>
          </p:cNvSpPr>
          <p:nvPr>
            <p:ph type="sldNum" sz="quarter" idx="12"/>
          </p:nvPr>
        </p:nvSpPr>
        <p:spPr/>
        <p:txBody>
          <a:bodyPr/>
          <a:lstStyle/>
          <a:p>
            <a:fld id="{6D22F896-40B5-4ADD-8801-0D06FADFA095}" type="slidenum">
              <a:rPr lang="en-US" smtClean="0"/>
              <a:t>49</a:t>
            </a:fld>
            <a:endParaRPr lang="en-US" dirty="0"/>
          </a:p>
        </p:txBody>
      </p:sp>
      <p:pic>
        <p:nvPicPr>
          <p:cNvPr id="6" name="Recorded Sound">
            <a:hlinkClick r:id="" action="ppaction://media"/>
            <a:extLst>
              <a:ext uri="{FF2B5EF4-FFF2-40B4-BE49-F238E27FC236}">
                <a16:creationId xmlns:a16="http://schemas.microsoft.com/office/drawing/2014/main" id="{A10FFB7F-0A1D-6478-0804-5848A0335E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5200" y="5820309"/>
            <a:ext cx="487363" cy="487363"/>
          </a:xfrm>
          <a:prstGeom prst="rect">
            <a:avLst/>
          </a:prstGeom>
        </p:spPr>
      </p:pic>
    </p:spTree>
    <p:extLst>
      <p:ext uri="{BB962C8B-B14F-4D97-AF65-F5344CB8AC3E}">
        <p14:creationId xmlns:p14="http://schemas.microsoft.com/office/powerpoint/2010/main" val="764227828"/>
      </p:ext>
    </p:extLst>
  </p:cSld>
  <p:clrMapOvr>
    <a:masterClrMapping/>
  </p:clrMapOvr>
  <mc:AlternateContent xmlns:mc="http://schemas.openxmlformats.org/markup-compatibility/2006" xmlns:p14="http://schemas.microsoft.com/office/powerpoint/2010/main">
    <mc:Choice Requires="p14">
      <p:transition spd="slow" p14:dur="2000" advTm="24088"/>
    </mc:Choice>
    <mc:Fallback xmlns="">
      <p:transition spd="slow" advTm="240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22C1-B026-BDBE-AE91-EFF08084B21B}"/>
              </a:ext>
            </a:extLst>
          </p:cNvPr>
          <p:cNvSpPr>
            <a:spLocks noGrp="1"/>
          </p:cNvSpPr>
          <p:nvPr>
            <p:ph type="title"/>
          </p:nvPr>
        </p:nvSpPr>
        <p:spPr/>
        <p:txBody>
          <a:bodyPr/>
          <a:lstStyle/>
          <a:p>
            <a:r>
              <a:rPr lang="en-US" dirty="0"/>
              <a:t>Gorilla Home Screen</a:t>
            </a:r>
            <a:endParaRPr lang="en-GB" dirty="0"/>
          </a:p>
        </p:txBody>
      </p:sp>
      <p:sp>
        <p:nvSpPr>
          <p:cNvPr id="3" name="Content Placeholder 2">
            <a:extLst>
              <a:ext uri="{FF2B5EF4-FFF2-40B4-BE49-F238E27FC236}">
                <a16:creationId xmlns:a16="http://schemas.microsoft.com/office/drawing/2014/main" id="{F4D5297B-D052-2EB0-E841-68C700A23DFC}"/>
              </a:ext>
            </a:extLst>
          </p:cNvPr>
          <p:cNvSpPr>
            <a:spLocks noGrp="1"/>
          </p:cNvSpPr>
          <p:nvPr>
            <p:ph idx="1"/>
          </p:nvPr>
        </p:nvSpPr>
        <p:spPr>
          <a:xfrm>
            <a:off x="620486" y="2103120"/>
            <a:ext cx="5208740" cy="4204552"/>
          </a:xfrm>
        </p:spPr>
        <p:txBody>
          <a:bodyPr/>
          <a:lstStyle/>
          <a:p>
            <a:r>
              <a:rPr lang="en-US" dirty="0"/>
              <a:t>This is the landing screen you see when you first log in to Gorilla</a:t>
            </a:r>
          </a:p>
          <a:p>
            <a:r>
              <a:rPr lang="en-US" dirty="0"/>
              <a:t>On the left hand side there are links to basic tutorials which explain how to get started in Gorilla</a:t>
            </a:r>
          </a:p>
          <a:p>
            <a:r>
              <a:rPr lang="en-US" dirty="0"/>
              <a:t>At the top of the screen you can access your projects, which is where any experiments or tasks you build are kept</a:t>
            </a:r>
            <a:endParaRPr lang="en-GB" dirty="0"/>
          </a:p>
        </p:txBody>
      </p:sp>
      <p:sp>
        <p:nvSpPr>
          <p:cNvPr id="4" name="Slide Number Placeholder 3">
            <a:extLst>
              <a:ext uri="{FF2B5EF4-FFF2-40B4-BE49-F238E27FC236}">
                <a16:creationId xmlns:a16="http://schemas.microsoft.com/office/drawing/2014/main" id="{8B6D4B17-3684-5678-53C9-58A97C9A5A14}"/>
              </a:ext>
            </a:extLst>
          </p:cNvPr>
          <p:cNvSpPr>
            <a:spLocks noGrp="1"/>
          </p:cNvSpPr>
          <p:nvPr>
            <p:ph type="sldNum" sz="quarter" idx="12"/>
          </p:nvPr>
        </p:nvSpPr>
        <p:spPr/>
        <p:txBody>
          <a:bodyPr/>
          <a:lstStyle/>
          <a:p>
            <a:fld id="{6D22F896-40B5-4ADD-8801-0D06FADFA095}" type="slidenum">
              <a:rPr lang="en-US" smtClean="0"/>
              <a:t>5</a:t>
            </a:fld>
            <a:endParaRPr lang="en-US" dirty="0"/>
          </a:p>
        </p:txBody>
      </p:sp>
      <p:pic>
        <p:nvPicPr>
          <p:cNvPr id="8" name="Picture 7">
            <a:extLst>
              <a:ext uri="{FF2B5EF4-FFF2-40B4-BE49-F238E27FC236}">
                <a16:creationId xmlns:a16="http://schemas.microsoft.com/office/drawing/2014/main" id="{D751CC27-F7F1-E56D-F6F8-7ED4ED594C9A}"/>
              </a:ext>
            </a:extLst>
          </p:cNvPr>
          <p:cNvPicPr>
            <a:picLocks noChangeAspect="1"/>
          </p:cNvPicPr>
          <p:nvPr/>
        </p:nvPicPr>
        <p:blipFill rotWithShape="1">
          <a:blip r:embed="rId4"/>
          <a:srcRect l="50000" t="6032" r="2125" b="2698"/>
          <a:stretch/>
        </p:blipFill>
        <p:spPr>
          <a:xfrm>
            <a:off x="5956960" y="2014194"/>
            <a:ext cx="5836920" cy="3129642"/>
          </a:xfrm>
          <a:prstGeom prst="rect">
            <a:avLst/>
          </a:prstGeom>
        </p:spPr>
      </p:pic>
      <p:pic>
        <p:nvPicPr>
          <p:cNvPr id="6" name="Recorded Sound">
            <a:hlinkClick r:id="" action="ppaction://media"/>
            <a:extLst>
              <a:ext uri="{FF2B5EF4-FFF2-40B4-BE49-F238E27FC236}">
                <a16:creationId xmlns:a16="http://schemas.microsoft.com/office/drawing/2014/main" id="{7A8A7915-5104-CBDA-71B3-944DC45EDD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7718" y="5728043"/>
            <a:ext cx="487363" cy="487363"/>
          </a:xfrm>
          <a:prstGeom prst="rect">
            <a:avLst/>
          </a:prstGeom>
        </p:spPr>
      </p:pic>
    </p:spTree>
    <p:extLst>
      <p:ext uri="{BB962C8B-B14F-4D97-AF65-F5344CB8AC3E}">
        <p14:creationId xmlns:p14="http://schemas.microsoft.com/office/powerpoint/2010/main" val="616072154"/>
      </p:ext>
    </p:extLst>
  </p:cSld>
  <p:clrMapOvr>
    <a:masterClrMapping/>
  </p:clrMapOvr>
  <mc:AlternateContent xmlns:mc="http://schemas.openxmlformats.org/markup-compatibility/2006" xmlns:p14="http://schemas.microsoft.com/office/powerpoint/2010/main">
    <mc:Choice Requires="p14">
      <p:transition spd="slow" p14:dur="2000" advTm="2530"/>
    </mc:Choice>
    <mc:Fallback xmlns="">
      <p:transition spd="slow" advTm="25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28D9-84C3-825B-BF50-F4E1A30FA049}"/>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C5C031F2-3905-6AD7-E06E-0B7D9814D2DC}"/>
              </a:ext>
            </a:extLst>
          </p:cNvPr>
          <p:cNvSpPr>
            <a:spLocks noGrp="1"/>
          </p:cNvSpPr>
          <p:nvPr>
            <p:ph idx="1"/>
          </p:nvPr>
        </p:nvSpPr>
        <p:spPr>
          <a:xfrm>
            <a:off x="1141412" y="2249487"/>
            <a:ext cx="8764587" cy="3541714"/>
          </a:xfrm>
        </p:spPr>
        <p:txBody>
          <a:bodyPr>
            <a:normAutofit/>
          </a:bodyPr>
          <a:lstStyle/>
          <a:p>
            <a:r>
              <a:rPr lang="en-US" dirty="0"/>
              <a:t>I want to create 2 practice trials: 1 for a word and 1for a  pseudoword</a:t>
            </a:r>
          </a:p>
          <a:p>
            <a:r>
              <a:rPr lang="en-US" dirty="0"/>
              <a:t>I want these to mimic the experimental trials, BUT with the addition of feedback</a:t>
            </a:r>
          </a:p>
          <a:p>
            <a:r>
              <a:rPr lang="en-US" dirty="0"/>
              <a:t>So these will consist of 4 Objects:</a:t>
            </a:r>
          </a:p>
          <a:p>
            <a:pPr lvl="1"/>
            <a:r>
              <a:rPr lang="en-US" dirty="0"/>
              <a:t>Fixation cross</a:t>
            </a:r>
          </a:p>
          <a:p>
            <a:pPr lvl="1"/>
            <a:r>
              <a:rPr lang="en-US" dirty="0"/>
              <a:t>Word to be displayed</a:t>
            </a:r>
          </a:p>
          <a:p>
            <a:pPr lvl="1"/>
            <a:r>
              <a:rPr lang="en-US" dirty="0"/>
              <a:t>Keyboard response</a:t>
            </a:r>
          </a:p>
          <a:p>
            <a:pPr lvl="1"/>
            <a:r>
              <a:rPr lang="en-US" dirty="0"/>
              <a:t>Feedback</a:t>
            </a:r>
          </a:p>
          <a:p>
            <a:pPr lvl="1"/>
            <a:endParaRPr lang="en-US" dirty="0"/>
          </a:p>
        </p:txBody>
      </p:sp>
      <p:sp>
        <p:nvSpPr>
          <p:cNvPr id="4" name="Slide Number Placeholder 3">
            <a:extLst>
              <a:ext uri="{FF2B5EF4-FFF2-40B4-BE49-F238E27FC236}">
                <a16:creationId xmlns:a16="http://schemas.microsoft.com/office/drawing/2014/main" id="{EBCA8572-E3F2-6B24-FB7F-FEFDB4758588}"/>
              </a:ext>
            </a:extLst>
          </p:cNvPr>
          <p:cNvSpPr>
            <a:spLocks noGrp="1"/>
          </p:cNvSpPr>
          <p:nvPr>
            <p:ph type="sldNum" sz="quarter" idx="12"/>
          </p:nvPr>
        </p:nvSpPr>
        <p:spPr/>
        <p:txBody>
          <a:bodyPr/>
          <a:lstStyle/>
          <a:p>
            <a:fld id="{6D22F896-40B5-4ADD-8801-0D06FADFA095}" type="slidenum">
              <a:rPr lang="en-US" smtClean="0"/>
              <a:t>50</a:t>
            </a:fld>
            <a:endParaRPr lang="en-US" dirty="0"/>
          </a:p>
        </p:txBody>
      </p:sp>
      <p:pic>
        <p:nvPicPr>
          <p:cNvPr id="5" name="Recorded Sound">
            <a:hlinkClick r:id="" action="ppaction://media"/>
            <a:extLst>
              <a:ext uri="{FF2B5EF4-FFF2-40B4-BE49-F238E27FC236}">
                <a16:creationId xmlns:a16="http://schemas.microsoft.com/office/drawing/2014/main" id="{FCAA6077-0E79-7B2A-5E95-6F486C79A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5200" y="5957469"/>
            <a:ext cx="487363" cy="487363"/>
          </a:xfrm>
          <a:prstGeom prst="rect">
            <a:avLst/>
          </a:prstGeom>
        </p:spPr>
      </p:pic>
    </p:spTree>
    <p:extLst>
      <p:ext uri="{BB962C8B-B14F-4D97-AF65-F5344CB8AC3E}">
        <p14:creationId xmlns:p14="http://schemas.microsoft.com/office/powerpoint/2010/main" val="727001538"/>
      </p:ext>
    </p:extLst>
  </p:cSld>
  <p:clrMapOvr>
    <a:masterClrMapping/>
  </p:clrMapOvr>
  <mc:AlternateContent xmlns:mc="http://schemas.openxmlformats.org/markup-compatibility/2006" xmlns:p14="http://schemas.microsoft.com/office/powerpoint/2010/main">
    <mc:Choice Requires="p14">
      <p:transition spd="slow" p14:dur="2000" advTm="21836"/>
    </mc:Choice>
    <mc:Fallback xmlns="">
      <p:transition spd="slow" advTm="2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28D9-84C3-825B-BF50-F4E1A30FA049}"/>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C5C031F2-3905-6AD7-E06E-0B7D9814D2DC}"/>
              </a:ext>
            </a:extLst>
          </p:cNvPr>
          <p:cNvSpPr>
            <a:spLocks noGrp="1"/>
          </p:cNvSpPr>
          <p:nvPr>
            <p:ph idx="1"/>
          </p:nvPr>
        </p:nvSpPr>
        <p:spPr>
          <a:xfrm>
            <a:off x="684213" y="1959254"/>
            <a:ext cx="4426268" cy="3541714"/>
          </a:xfrm>
        </p:spPr>
        <p:txBody>
          <a:bodyPr>
            <a:normAutofit/>
          </a:bodyPr>
          <a:lstStyle/>
          <a:p>
            <a:r>
              <a:rPr lang="en-US" dirty="0"/>
              <a:t>For my first screen I want a short introduction to the practice trials to separate them from the main experimental task </a:t>
            </a:r>
          </a:p>
          <a:p>
            <a:r>
              <a:rPr lang="en-US" dirty="0"/>
              <a:t>To do this, I have simply added a Markdown text object and typed some simple instructions using Markdown to format</a:t>
            </a:r>
          </a:p>
          <a:p>
            <a:r>
              <a:rPr lang="en-US" dirty="0"/>
              <a:t>I have also added a continue button</a:t>
            </a:r>
          </a:p>
          <a:p>
            <a:pPr lvl="1"/>
            <a:r>
              <a:rPr lang="en-US" dirty="0"/>
              <a:t>Add Object -&gt; Continue Button</a:t>
            </a:r>
          </a:p>
        </p:txBody>
      </p:sp>
      <p:sp>
        <p:nvSpPr>
          <p:cNvPr id="4" name="Slide Number Placeholder 3">
            <a:extLst>
              <a:ext uri="{FF2B5EF4-FFF2-40B4-BE49-F238E27FC236}">
                <a16:creationId xmlns:a16="http://schemas.microsoft.com/office/drawing/2014/main" id="{EBCA8572-E3F2-6B24-FB7F-FEFDB4758588}"/>
              </a:ext>
            </a:extLst>
          </p:cNvPr>
          <p:cNvSpPr>
            <a:spLocks noGrp="1"/>
          </p:cNvSpPr>
          <p:nvPr>
            <p:ph type="sldNum" sz="quarter" idx="12"/>
          </p:nvPr>
        </p:nvSpPr>
        <p:spPr/>
        <p:txBody>
          <a:bodyPr/>
          <a:lstStyle/>
          <a:p>
            <a:fld id="{6D22F896-40B5-4ADD-8801-0D06FADFA095}" type="slidenum">
              <a:rPr lang="en-US" smtClean="0"/>
              <a:t>51</a:t>
            </a:fld>
            <a:endParaRPr lang="en-US" dirty="0"/>
          </a:p>
        </p:txBody>
      </p:sp>
      <p:pic>
        <p:nvPicPr>
          <p:cNvPr id="12" name="Picture 11">
            <a:extLst>
              <a:ext uri="{FF2B5EF4-FFF2-40B4-BE49-F238E27FC236}">
                <a16:creationId xmlns:a16="http://schemas.microsoft.com/office/drawing/2014/main" id="{DCFAA4EB-7DE4-062D-5ACC-4503184647E3}"/>
              </a:ext>
            </a:extLst>
          </p:cNvPr>
          <p:cNvPicPr>
            <a:picLocks noChangeAspect="1"/>
          </p:cNvPicPr>
          <p:nvPr/>
        </p:nvPicPr>
        <p:blipFill rotWithShape="1">
          <a:blip r:embed="rId5"/>
          <a:srcRect l="61943" t="20274" r="-1" b="8740"/>
          <a:stretch/>
        </p:blipFill>
        <p:spPr>
          <a:xfrm>
            <a:off x="5493067" y="2014194"/>
            <a:ext cx="6290729" cy="3300084"/>
          </a:xfrm>
          <a:prstGeom prst="rect">
            <a:avLst/>
          </a:prstGeom>
        </p:spPr>
      </p:pic>
      <p:pic>
        <p:nvPicPr>
          <p:cNvPr id="5" name="Recorded Sound">
            <a:hlinkClick r:id="" action="ppaction://media"/>
            <a:extLst>
              <a:ext uri="{FF2B5EF4-FFF2-40B4-BE49-F238E27FC236}">
                <a16:creationId xmlns:a16="http://schemas.microsoft.com/office/drawing/2014/main" id="{F83B95E4-2E1E-23CC-A87E-BAD47845D7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5957469"/>
            <a:ext cx="487363" cy="487363"/>
          </a:xfrm>
          <a:prstGeom prst="rect">
            <a:avLst/>
          </a:prstGeom>
        </p:spPr>
      </p:pic>
    </p:spTree>
    <p:extLst>
      <p:ext uri="{BB962C8B-B14F-4D97-AF65-F5344CB8AC3E}">
        <p14:creationId xmlns:p14="http://schemas.microsoft.com/office/powerpoint/2010/main" val="2821393775"/>
      </p:ext>
    </p:extLst>
  </p:cSld>
  <p:clrMapOvr>
    <a:masterClrMapping/>
  </p:clrMapOvr>
  <mc:AlternateContent xmlns:mc="http://schemas.openxmlformats.org/markup-compatibility/2006" xmlns:p14="http://schemas.microsoft.com/office/powerpoint/2010/main">
    <mc:Choice Requires="p14">
      <p:transition spd="slow" p14:dur="2000" advTm="21757"/>
    </mc:Choice>
    <mc:Fallback xmlns="">
      <p:transition spd="slow" advTm="217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28D9-84C3-825B-BF50-F4E1A30FA049}"/>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C5C031F2-3905-6AD7-E06E-0B7D9814D2DC}"/>
              </a:ext>
            </a:extLst>
          </p:cNvPr>
          <p:cNvSpPr>
            <a:spLocks noGrp="1"/>
          </p:cNvSpPr>
          <p:nvPr>
            <p:ph idx="1"/>
          </p:nvPr>
        </p:nvSpPr>
        <p:spPr>
          <a:xfrm>
            <a:off x="968693" y="2014804"/>
            <a:ext cx="4426268" cy="3541714"/>
          </a:xfrm>
        </p:spPr>
        <p:txBody>
          <a:bodyPr>
            <a:normAutofit/>
          </a:bodyPr>
          <a:lstStyle/>
          <a:p>
            <a:r>
              <a:rPr lang="en-US" dirty="0"/>
              <a:t>These trials are not linked to a spreadsheet and are the same for all participants</a:t>
            </a:r>
          </a:p>
          <a:p>
            <a:r>
              <a:rPr lang="en-US" dirty="0"/>
              <a:t>For the first practice trial, we create a new blank screen and add scoring</a:t>
            </a:r>
          </a:p>
          <a:p>
            <a:r>
              <a:rPr lang="en-US" dirty="0"/>
              <a:t>We add three objects: </a:t>
            </a:r>
          </a:p>
          <a:p>
            <a:pPr lvl="1"/>
            <a:r>
              <a:rPr lang="en-US" dirty="0"/>
              <a:t>Text</a:t>
            </a:r>
          </a:p>
          <a:p>
            <a:pPr lvl="1"/>
            <a:r>
              <a:rPr lang="en-US" dirty="0"/>
              <a:t>Keyboard Response</a:t>
            </a:r>
          </a:p>
          <a:p>
            <a:pPr lvl="1"/>
            <a:r>
              <a:rPr lang="en-US" dirty="0"/>
              <a:t>Feedback</a:t>
            </a:r>
          </a:p>
        </p:txBody>
      </p:sp>
      <p:sp>
        <p:nvSpPr>
          <p:cNvPr id="4" name="Slide Number Placeholder 3">
            <a:extLst>
              <a:ext uri="{FF2B5EF4-FFF2-40B4-BE49-F238E27FC236}">
                <a16:creationId xmlns:a16="http://schemas.microsoft.com/office/drawing/2014/main" id="{EBCA8572-E3F2-6B24-FB7F-FEFDB4758588}"/>
              </a:ext>
            </a:extLst>
          </p:cNvPr>
          <p:cNvSpPr>
            <a:spLocks noGrp="1"/>
          </p:cNvSpPr>
          <p:nvPr>
            <p:ph type="sldNum" sz="quarter" idx="12"/>
          </p:nvPr>
        </p:nvSpPr>
        <p:spPr/>
        <p:txBody>
          <a:bodyPr/>
          <a:lstStyle/>
          <a:p>
            <a:fld id="{6D22F896-40B5-4ADD-8801-0D06FADFA095}" type="slidenum">
              <a:rPr lang="en-US" smtClean="0"/>
              <a:t>52</a:t>
            </a:fld>
            <a:endParaRPr lang="en-US" dirty="0"/>
          </a:p>
        </p:txBody>
      </p:sp>
      <p:pic>
        <p:nvPicPr>
          <p:cNvPr id="6" name="Picture 5">
            <a:extLst>
              <a:ext uri="{FF2B5EF4-FFF2-40B4-BE49-F238E27FC236}">
                <a16:creationId xmlns:a16="http://schemas.microsoft.com/office/drawing/2014/main" id="{987D5CB1-9DA9-CEA8-233B-82CB63A6E92B}"/>
              </a:ext>
            </a:extLst>
          </p:cNvPr>
          <p:cNvPicPr>
            <a:picLocks noChangeAspect="1"/>
          </p:cNvPicPr>
          <p:nvPr/>
        </p:nvPicPr>
        <p:blipFill rotWithShape="1">
          <a:blip r:embed="rId5"/>
          <a:srcRect l="88928" t="20159" r="6250" b="60000"/>
          <a:stretch/>
        </p:blipFill>
        <p:spPr>
          <a:xfrm>
            <a:off x="8142514" y="1852354"/>
            <a:ext cx="3200401" cy="3704164"/>
          </a:xfrm>
          <a:prstGeom prst="rect">
            <a:avLst/>
          </a:prstGeom>
        </p:spPr>
      </p:pic>
      <p:pic>
        <p:nvPicPr>
          <p:cNvPr id="7" name="Recorded Sound">
            <a:hlinkClick r:id="" action="ppaction://media"/>
            <a:extLst>
              <a:ext uri="{FF2B5EF4-FFF2-40B4-BE49-F238E27FC236}">
                <a16:creationId xmlns:a16="http://schemas.microsoft.com/office/drawing/2014/main" id="{9F2D928A-34B7-4F03-BC35-EA45EA5FD7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9233" y="5971724"/>
            <a:ext cx="487363" cy="487363"/>
          </a:xfrm>
          <a:prstGeom prst="rect">
            <a:avLst/>
          </a:prstGeom>
        </p:spPr>
      </p:pic>
    </p:spTree>
    <p:extLst>
      <p:ext uri="{BB962C8B-B14F-4D97-AF65-F5344CB8AC3E}">
        <p14:creationId xmlns:p14="http://schemas.microsoft.com/office/powerpoint/2010/main" val="2089492919"/>
      </p:ext>
    </p:extLst>
  </p:cSld>
  <p:clrMapOvr>
    <a:masterClrMapping/>
  </p:clrMapOvr>
  <mc:AlternateContent xmlns:mc="http://schemas.openxmlformats.org/markup-compatibility/2006" xmlns:p14="http://schemas.microsoft.com/office/powerpoint/2010/main">
    <mc:Choice Requires="p14">
      <p:transition spd="slow" p14:dur="2000" advTm="33384"/>
    </mc:Choice>
    <mc:Fallback xmlns="">
      <p:transition spd="slow" advTm="333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28D9-84C3-825B-BF50-F4E1A30FA049}"/>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C5C031F2-3905-6AD7-E06E-0B7D9814D2DC}"/>
              </a:ext>
            </a:extLst>
          </p:cNvPr>
          <p:cNvSpPr>
            <a:spLocks noGrp="1"/>
          </p:cNvSpPr>
          <p:nvPr>
            <p:ph idx="1"/>
          </p:nvPr>
        </p:nvSpPr>
        <p:spPr>
          <a:xfrm>
            <a:off x="968693" y="2014804"/>
            <a:ext cx="4426268" cy="3541714"/>
          </a:xfrm>
        </p:spPr>
        <p:txBody>
          <a:bodyPr>
            <a:normAutofit/>
          </a:bodyPr>
          <a:lstStyle/>
          <a:p>
            <a:r>
              <a:rPr lang="en-US" dirty="0"/>
              <a:t>These trials are not linked to a spreadsheet and are the same for all participants</a:t>
            </a:r>
          </a:p>
          <a:p>
            <a:r>
              <a:rPr lang="en-US" dirty="0"/>
              <a:t>Type word into the text box instead of binding it to a spreadsheet</a:t>
            </a:r>
          </a:p>
        </p:txBody>
      </p:sp>
      <p:sp>
        <p:nvSpPr>
          <p:cNvPr id="4" name="Slide Number Placeholder 3">
            <a:extLst>
              <a:ext uri="{FF2B5EF4-FFF2-40B4-BE49-F238E27FC236}">
                <a16:creationId xmlns:a16="http://schemas.microsoft.com/office/drawing/2014/main" id="{EBCA8572-E3F2-6B24-FB7F-FEFDB4758588}"/>
              </a:ext>
            </a:extLst>
          </p:cNvPr>
          <p:cNvSpPr>
            <a:spLocks noGrp="1"/>
          </p:cNvSpPr>
          <p:nvPr>
            <p:ph type="sldNum" sz="quarter" idx="12"/>
          </p:nvPr>
        </p:nvSpPr>
        <p:spPr/>
        <p:txBody>
          <a:bodyPr/>
          <a:lstStyle/>
          <a:p>
            <a:fld id="{6D22F896-40B5-4ADD-8801-0D06FADFA095}" type="slidenum">
              <a:rPr lang="en-US" smtClean="0"/>
              <a:t>53</a:t>
            </a:fld>
            <a:endParaRPr lang="en-US" dirty="0"/>
          </a:p>
        </p:txBody>
      </p:sp>
      <p:pic>
        <p:nvPicPr>
          <p:cNvPr id="6" name="Picture 5">
            <a:extLst>
              <a:ext uri="{FF2B5EF4-FFF2-40B4-BE49-F238E27FC236}">
                <a16:creationId xmlns:a16="http://schemas.microsoft.com/office/drawing/2014/main" id="{987D5CB1-9DA9-CEA8-233B-82CB63A6E92B}"/>
              </a:ext>
            </a:extLst>
          </p:cNvPr>
          <p:cNvPicPr>
            <a:picLocks noChangeAspect="1"/>
          </p:cNvPicPr>
          <p:nvPr/>
        </p:nvPicPr>
        <p:blipFill rotWithShape="1">
          <a:blip r:embed="rId5"/>
          <a:srcRect l="88000" t="15715" b="29365"/>
          <a:stretch/>
        </p:blipFill>
        <p:spPr>
          <a:xfrm>
            <a:off x="7513319" y="1812588"/>
            <a:ext cx="3492138" cy="4495084"/>
          </a:xfrm>
          <a:prstGeom prst="rect">
            <a:avLst/>
          </a:prstGeom>
        </p:spPr>
      </p:pic>
      <p:pic>
        <p:nvPicPr>
          <p:cNvPr id="5" name="Recorded Sound">
            <a:hlinkClick r:id="" action="ppaction://media"/>
            <a:extLst>
              <a:ext uri="{FF2B5EF4-FFF2-40B4-BE49-F238E27FC236}">
                <a16:creationId xmlns:a16="http://schemas.microsoft.com/office/drawing/2014/main" id="{3AB5A98B-D995-D389-8D16-5BA29D23BB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1775" y="5789670"/>
            <a:ext cx="487363" cy="487363"/>
          </a:xfrm>
          <a:prstGeom prst="rect">
            <a:avLst/>
          </a:prstGeom>
        </p:spPr>
      </p:pic>
    </p:spTree>
    <p:extLst>
      <p:ext uri="{BB962C8B-B14F-4D97-AF65-F5344CB8AC3E}">
        <p14:creationId xmlns:p14="http://schemas.microsoft.com/office/powerpoint/2010/main" val="403974118"/>
      </p:ext>
    </p:extLst>
  </p:cSld>
  <p:clrMapOvr>
    <a:masterClrMapping/>
  </p:clrMapOvr>
  <mc:AlternateContent xmlns:mc="http://schemas.openxmlformats.org/markup-compatibility/2006" xmlns:p14="http://schemas.microsoft.com/office/powerpoint/2010/main">
    <mc:Choice Requires="p14">
      <p:transition spd="slow" p14:dur="2000" advTm="33384"/>
    </mc:Choice>
    <mc:Fallback xmlns="">
      <p:transition spd="slow" advTm="333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28D9-84C3-825B-BF50-F4E1A30FA049}"/>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C5C031F2-3905-6AD7-E06E-0B7D9814D2DC}"/>
              </a:ext>
            </a:extLst>
          </p:cNvPr>
          <p:cNvSpPr>
            <a:spLocks noGrp="1"/>
          </p:cNvSpPr>
          <p:nvPr>
            <p:ph idx="1"/>
          </p:nvPr>
        </p:nvSpPr>
        <p:spPr>
          <a:xfrm>
            <a:off x="968693" y="2014804"/>
            <a:ext cx="4426268" cy="3541714"/>
          </a:xfrm>
        </p:spPr>
        <p:txBody>
          <a:bodyPr>
            <a:normAutofit/>
          </a:bodyPr>
          <a:lstStyle/>
          <a:p>
            <a:r>
              <a:rPr lang="en-US" dirty="0"/>
              <a:t>Here we see that I’ve decided to create the word practice trial first, and have gone with ‘burrow’</a:t>
            </a:r>
          </a:p>
          <a:p>
            <a:pPr lvl="1"/>
            <a:r>
              <a:rPr lang="en-US" dirty="0"/>
              <a:t>I have typed this in all caps and changed the font size to mimic the main experiment </a:t>
            </a:r>
          </a:p>
          <a:p>
            <a:r>
              <a:rPr lang="en-US" dirty="0"/>
              <a:t>I have changed the mappings in the keyboard response section to the same as those in the main experiment</a:t>
            </a:r>
          </a:p>
        </p:txBody>
      </p:sp>
      <p:sp>
        <p:nvSpPr>
          <p:cNvPr id="4" name="Slide Number Placeholder 3">
            <a:extLst>
              <a:ext uri="{FF2B5EF4-FFF2-40B4-BE49-F238E27FC236}">
                <a16:creationId xmlns:a16="http://schemas.microsoft.com/office/drawing/2014/main" id="{EBCA8572-E3F2-6B24-FB7F-FEFDB4758588}"/>
              </a:ext>
            </a:extLst>
          </p:cNvPr>
          <p:cNvSpPr>
            <a:spLocks noGrp="1"/>
          </p:cNvSpPr>
          <p:nvPr>
            <p:ph type="sldNum" sz="quarter" idx="12"/>
          </p:nvPr>
        </p:nvSpPr>
        <p:spPr/>
        <p:txBody>
          <a:bodyPr/>
          <a:lstStyle/>
          <a:p>
            <a:fld id="{6D22F896-40B5-4ADD-8801-0D06FADFA095}" type="slidenum">
              <a:rPr lang="en-US" smtClean="0"/>
              <a:t>54</a:t>
            </a:fld>
            <a:endParaRPr lang="en-US" dirty="0"/>
          </a:p>
        </p:txBody>
      </p:sp>
      <p:pic>
        <p:nvPicPr>
          <p:cNvPr id="6" name="Picture 5">
            <a:extLst>
              <a:ext uri="{FF2B5EF4-FFF2-40B4-BE49-F238E27FC236}">
                <a16:creationId xmlns:a16="http://schemas.microsoft.com/office/drawing/2014/main" id="{8277F5CC-B35A-573B-9A77-272E45A7878F}"/>
              </a:ext>
            </a:extLst>
          </p:cNvPr>
          <p:cNvPicPr>
            <a:picLocks noChangeAspect="1"/>
          </p:cNvPicPr>
          <p:nvPr/>
        </p:nvPicPr>
        <p:blipFill rotWithShape="1">
          <a:blip r:embed="rId5"/>
          <a:srcRect l="67422" t="22157" b="12902"/>
          <a:stretch/>
        </p:blipFill>
        <p:spPr>
          <a:xfrm>
            <a:off x="5615492" y="2014804"/>
            <a:ext cx="6317428" cy="3541714"/>
          </a:xfrm>
          <a:prstGeom prst="rect">
            <a:avLst/>
          </a:prstGeom>
        </p:spPr>
      </p:pic>
      <p:sp>
        <p:nvSpPr>
          <p:cNvPr id="7" name="Oval 6">
            <a:extLst>
              <a:ext uri="{FF2B5EF4-FFF2-40B4-BE49-F238E27FC236}">
                <a16:creationId xmlns:a16="http://schemas.microsoft.com/office/drawing/2014/main" id="{3CDC159B-8C68-0BB4-34E9-CBB58ECA83F5}"/>
              </a:ext>
            </a:extLst>
          </p:cNvPr>
          <p:cNvSpPr/>
          <p:nvPr/>
        </p:nvSpPr>
        <p:spPr>
          <a:xfrm>
            <a:off x="10469880" y="2560320"/>
            <a:ext cx="1662056" cy="157061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a:extLst>
              <a:ext uri="{FF2B5EF4-FFF2-40B4-BE49-F238E27FC236}">
                <a16:creationId xmlns:a16="http://schemas.microsoft.com/office/drawing/2014/main" id="{66E28469-5CEC-E0F6-FC40-19A48E79B6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9886" y="5971724"/>
            <a:ext cx="487363" cy="487363"/>
          </a:xfrm>
          <a:prstGeom prst="rect">
            <a:avLst/>
          </a:prstGeom>
        </p:spPr>
      </p:pic>
    </p:spTree>
    <p:extLst>
      <p:ext uri="{BB962C8B-B14F-4D97-AF65-F5344CB8AC3E}">
        <p14:creationId xmlns:p14="http://schemas.microsoft.com/office/powerpoint/2010/main" val="2739635489"/>
      </p:ext>
    </p:extLst>
  </p:cSld>
  <p:clrMapOvr>
    <a:masterClrMapping/>
  </p:clrMapOvr>
  <mc:AlternateContent xmlns:mc="http://schemas.openxmlformats.org/markup-compatibility/2006" xmlns:p14="http://schemas.microsoft.com/office/powerpoint/2010/main">
    <mc:Choice Requires="p14">
      <p:transition spd="slow" p14:dur="2000" advTm="33384"/>
    </mc:Choice>
    <mc:Fallback xmlns="">
      <p:transition spd="slow" advTm="333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28D9-84C3-825B-BF50-F4E1A30FA049}"/>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C5C031F2-3905-6AD7-E06E-0B7D9814D2DC}"/>
              </a:ext>
            </a:extLst>
          </p:cNvPr>
          <p:cNvSpPr>
            <a:spLocks noGrp="1"/>
          </p:cNvSpPr>
          <p:nvPr>
            <p:ph idx="1"/>
          </p:nvPr>
        </p:nvSpPr>
        <p:spPr>
          <a:xfrm>
            <a:off x="904147" y="2014194"/>
            <a:ext cx="5475138" cy="4201212"/>
          </a:xfrm>
        </p:spPr>
        <p:txBody>
          <a:bodyPr>
            <a:normAutofit/>
          </a:bodyPr>
          <a:lstStyle/>
          <a:p>
            <a:r>
              <a:rPr lang="en-US" dirty="0"/>
              <a:t>As these trials are not linked to the spreadsheet, I have manually specified what the correct answer is in the scorer component under the screen tab</a:t>
            </a:r>
          </a:p>
          <a:p>
            <a:pPr lvl="1"/>
            <a:r>
              <a:rPr lang="en-US" dirty="0"/>
              <a:t>The correct response is j as this is a word trial</a:t>
            </a:r>
          </a:p>
          <a:p>
            <a:r>
              <a:rPr lang="en-US" dirty="0"/>
              <a:t>The feedback object will use this to determine whether the response was correct or not, and provide feedback based on this. We don’t have to do anything else with the feedback object.</a:t>
            </a:r>
          </a:p>
          <a:p>
            <a:r>
              <a:rPr lang="en-US" dirty="0"/>
              <a:t>Repeat for the nonword practice trial</a:t>
            </a:r>
          </a:p>
          <a:p>
            <a:pPr lvl="1"/>
            <a:r>
              <a:rPr lang="en-US" dirty="0"/>
              <a:t>Remember to set the correct answer in the scorer to f!</a:t>
            </a:r>
          </a:p>
          <a:p>
            <a:pPr lvl="1"/>
            <a:endParaRPr lang="en-US" dirty="0"/>
          </a:p>
        </p:txBody>
      </p:sp>
      <p:sp>
        <p:nvSpPr>
          <p:cNvPr id="4" name="Slide Number Placeholder 3">
            <a:extLst>
              <a:ext uri="{FF2B5EF4-FFF2-40B4-BE49-F238E27FC236}">
                <a16:creationId xmlns:a16="http://schemas.microsoft.com/office/drawing/2014/main" id="{EBCA8572-E3F2-6B24-FB7F-FEFDB4758588}"/>
              </a:ext>
            </a:extLst>
          </p:cNvPr>
          <p:cNvSpPr>
            <a:spLocks noGrp="1"/>
          </p:cNvSpPr>
          <p:nvPr>
            <p:ph type="sldNum" sz="quarter" idx="12"/>
          </p:nvPr>
        </p:nvSpPr>
        <p:spPr/>
        <p:txBody>
          <a:bodyPr/>
          <a:lstStyle/>
          <a:p>
            <a:fld id="{6D22F896-40B5-4ADD-8801-0D06FADFA095}" type="slidenum">
              <a:rPr lang="en-US" smtClean="0"/>
              <a:t>55</a:t>
            </a:fld>
            <a:endParaRPr lang="en-US" dirty="0"/>
          </a:p>
        </p:txBody>
      </p:sp>
      <p:pic>
        <p:nvPicPr>
          <p:cNvPr id="8" name="Picture 7">
            <a:extLst>
              <a:ext uri="{FF2B5EF4-FFF2-40B4-BE49-F238E27FC236}">
                <a16:creationId xmlns:a16="http://schemas.microsoft.com/office/drawing/2014/main" id="{D8502BC8-1717-5D3F-7733-0B2ADE33C8FB}"/>
              </a:ext>
            </a:extLst>
          </p:cNvPr>
          <p:cNvPicPr>
            <a:picLocks noChangeAspect="1"/>
          </p:cNvPicPr>
          <p:nvPr/>
        </p:nvPicPr>
        <p:blipFill rotWithShape="1">
          <a:blip r:embed="rId5"/>
          <a:srcRect l="88000" t="17451" b="52746"/>
          <a:stretch/>
        </p:blipFill>
        <p:spPr>
          <a:xfrm>
            <a:off x="8058374" y="1836868"/>
            <a:ext cx="3143026" cy="2195496"/>
          </a:xfrm>
          <a:prstGeom prst="rect">
            <a:avLst/>
          </a:prstGeom>
        </p:spPr>
      </p:pic>
      <p:pic>
        <p:nvPicPr>
          <p:cNvPr id="5" name="Recorded Sound">
            <a:hlinkClick r:id="" action="ppaction://media"/>
            <a:extLst>
              <a:ext uri="{FF2B5EF4-FFF2-40B4-BE49-F238E27FC236}">
                <a16:creationId xmlns:a16="http://schemas.microsoft.com/office/drawing/2014/main" id="{23B6D042-9420-C58F-109F-74C580D365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0490" y="5728043"/>
            <a:ext cx="487363" cy="487363"/>
          </a:xfrm>
          <a:prstGeom prst="rect">
            <a:avLst/>
          </a:prstGeom>
        </p:spPr>
      </p:pic>
    </p:spTree>
    <p:extLst>
      <p:ext uri="{BB962C8B-B14F-4D97-AF65-F5344CB8AC3E}">
        <p14:creationId xmlns:p14="http://schemas.microsoft.com/office/powerpoint/2010/main" val="984151135"/>
      </p:ext>
    </p:extLst>
  </p:cSld>
  <p:clrMapOvr>
    <a:masterClrMapping/>
  </p:clrMapOvr>
  <mc:AlternateContent xmlns:mc="http://schemas.openxmlformats.org/markup-compatibility/2006" xmlns:p14="http://schemas.microsoft.com/office/powerpoint/2010/main">
    <mc:Choice Requires="p14">
      <p:transition spd="slow" p14:dur="2000" advTm="33384"/>
    </mc:Choice>
    <mc:Fallback xmlns="">
      <p:transition spd="slow" advTm="333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610F-5E30-E197-43A6-A7FF62B8A0A1}"/>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00FD6DD5-EBCB-7E59-1D02-0C7BD3CC64A8}"/>
              </a:ext>
            </a:extLst>
          </p:cNvPr>
          <p:cNvSpPr>
            <a:spLocks noGrp="1"/>
          </p:cNvSpPr>
          <p:nvPr>
            <p:ph idx="1"/>
          </p:nvPr>
        </p:nvSpPr>
        <p:spPr>
          <a:xfrm>
            <a:off x="1141413" y="2249487"/>
            <a:ext cx="4598988" cy="3541714"/>
          </a:xfrm>
        </p:spPr>
        <p:txBody>
          <a:bodyPr/>
          <a:lstStyle/>
          <a:p>
            <a:r>
              <a:rPr lang="en-US" dirty="0"/>
              <a:t>Now we need to add in fixation crosses between practice trials</a:t>
            </a:r>
          </a:p>
          <a:p>
            <a:r>
              <a:rPr lang="en-US" dirty="0"/>
              <a:t>I created two fixation crosses in the same way described earlier</a:t>
            </a:r>
          </a:p>
          <a:p>
            <a:r>
              <a:rPr lang="en-US" dirty="0"/>
              <a:t>I then went back to the ‘displays’ screen and used clicked on the six dots in the top left corner of the screens to reorder them by dragging them into the correct position</a:t>
            </a:r>
            <a:endParaRPr lang="en-GB" dirty="0"/>
          </a:p>
        </p:txBody>
      </p:sp>
      <p:sp>
        <p:nvSpPr>
          <p:cNvPr id="4" name="Slide Number Placeholder 3">
            <a:extLst>
              <a:ext uri="{FF2B5EF4-FFF2-40B4-BE49-F238E27FC236}">
                <a16:creationId xmlns:a16="http://schemas.microsoft.com/office/drawing/2014/main" id="{09443B2B-1056-9B22-B032-8289D6301FD4}"/>
              </a:ext>
            </a:extLst>
          </p:cNvPr>
          <p:cNvSpPr>
            <a:spLocks noGrp="1"/>
          </p:cNvSpPr>
          <p:nvPr>
            <p:ph type="sldNum" sz="quarter" idx="12"/>
          </p:nvPr>
        </p:nvSpPr>
        <p:spPr/>
        <p:txBody>
          <a:bodyPr/>
          <a:lstStyle/>
          <a:p>
            <a:fld id="{6D22F896-40B5-4ADD-8801-0D06FADFA095}" type="slidenum">
              <a:rPr lang="en-US" smtClean="0"/>
              <a:t>56</a:t>
            </a:fld>
            <a:endParaRPr lang="en-US" dirty="0"/>
          </a:p>
        </p:txBody>
      </p:sp>
      <p:pic>
        <p:nvPicPr>
          <p:cNvPr id="9" name="Picture 8">
            <a:extLst>
              <a:ext uri="{FF2B5EF4-FFF2-40B4-BE49-F238E27FC236}">
                <a16:creationId xmlns:a16="http://schemas.microsoft.com/office/drawing/2014/main" id="{245B7599-75DB-9920-C654-EABCC38EA369}"/>
              </a:ext>
            </a:extLst>
          </p:cNvPr>
          <p:cNvPicPr>
            <a:picLocks noChangeAspect="1"/>
          </p:cNvPicPr>
          <p:nvPr/>
        </p:nvPicPr>
        <p:blipFill rotWithShape="1">
          <a:blip r:embed="rId5"/>
          <a:srcRect l="51353" t="73294" r="19177"/>
          <a:stretch/>
        </p:blipFill>
        <p:spPr>
          <a:xfrm>
            <a:off x="5740401" y="3732905"/>
            <a:ext cx="6074048" cy="1548064"/>
          </a:xfrm>
          <a:prstGeom prst="rect">
            <a:avLst/>
          </a:prstGeom>
        </p:spPr>
      </p:pic>
      <p:sp>
        <p:nvSpPr>
          <p:cNvPr id="10" name="Oval 9">
            <a:extLst>
              <a:ext uri="{FF2B5EF4-FFF2-40B4-BE49-F238E27FC236}">
                <a16:creationId xmlns:a16="http://schemas.microsoft.com/office/drawing/2014/main" id="{50476BBD-98F5-C829-F5A5-87C1E2015A54}"/>
              </a:ext>
            </a:extLst>
          </p:cNvPr>
          <p:cNvSpPr/>
          <p:nvPr/>
        </p:nvSpPr>
        <p:spPr>
          <a:xfrm>
            <a:off x="9800216" y="4087906"/>
            <a:ext cx="182880" cy="31197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a:extLst>
              <a:ext uri="{FF2B5EF4-FFF2-40B4-BE49-F238E27FC236}">
                <a16:creationId xmlns:a16="http://schemas.microsoft.com/office/drawing/2014/main" id="{9A9807D5-49A6-C777-A89E-00DC8A4E7B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7718" y="5820309"/>
            <a:ext cx="487363" cy="487363"/>
          </a:xfrm>
          <a:prstGeom prst="rect">
            <a:avLst/>
          </a:prstGeom>
        </p:spPr>
      </p:pic>
    </p:spTree>
    <p:extLst>
      <p:ext uri="{BB962C8B-B14F-4D97-AF65-F5344CB8AC3E}">
        <p14:creationId xmlns:p14="http://schemas.microsoft.com/office/powerpoint/2010/main" val="3889906169"/>
      </p:ext>
    </p:extLst>
  </p:cSld>
  <p:clrMapOvr>
    <a:masterClrMapping/>
  </p:clrMapOvr>
  <mc:AlternateContent xmlns:mc="http://schemas.openxmlformats.org/markup-compatibility/2006" xmlns:p14="http://schemas.microsoft.com/office/powerpoint/2010/main">
    <mc:Choice Requires="p14">
      <p:transition spd="slow" p14:dur="2000" advTm="22386"/>
    </mc:Choice>
    <mc:Fallback xmlns="">
      <p:transition spd="slow" advTm="223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610F-5E30-E197-43A6-A7FF62B8A0A1}"/>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00FD6DD5-EBCB-7E59-1D02-0C7BD3CC64A8}"/>
              </a:ext>
            </a:extLst>
          </p:cNvPr>
          <p:cNvSpPr>
            <a:spLocks noGrp="1"/>
          </p:cNvSpPr>
          <p:nvPr>
            <p:ph idx="1"/>
          </p:nvPr>
        </p:nvSpPr>
        <p:spPr>
          <a:xfrm>
            <a:off x="1141413" y="2249486"/>
            <a:ext cx="3366042" cy="4242753"/>
          </a:xfrm>
        </p:spPr>
        <p:txBody>
          <a:bodyPr>
            <a:normAutofit/>
          </a:bodyPr>
          <a:lstStyle/>
          <a:p>
            <a:r>
              <a:rPr lang="en-US" dirty="0"/>
              <a:t>To finish off the practice trials, I want to add a screen telling participants they’ve finished</a:t>
            </a:r>
          </a:p>
          <a:p>
            <a:r>
              <a:rPr lang="en-US" dirty="0"/>
              <a:t>I am going to select instructions screen again</a:t>
            </a:r>
          </a:p>
          <a:p>
            <a:r>
              <a:rPr lang="en-US" dirty="0"/>
              <a:t>However, instead of click to continue I want participants to press a key to advance</a:t>
            </a:r>
          </a:p>
          <a:p>
            <a:pPr lvl="1"/>
            <a:r>
              <a:rPr lang="en-US" dirty="0"/>
              <a:t>Add object -&gt; control -&gt; Key To Continue</a:t>
            </a:r>
            <a:endParaRPr lang="en-GB" dirty="0"/>
          </a:p>
        </p:txBody>
      </p:sp>
      <p:sp>
        <p:nvSpPr>
          <p:cNvPr id="4" name="Slide Number Placeholder 3">
            <a:extLst>
              <a:ext uri="{FF2B5EF4-FFF2-40B4-BE49-F238E27FC236}">
                <a16:creationId xmlns:a16="http://schemas.microsoft.com/office/drawing/2014/main" id="{09443B2B-1056-9B22-B032-8289D6301FD4}"/>
              </a:ext>
            </a:extLst>
          </p:cNvPr>
          <p:cNvSpPr>
            <a:spLocks noGrp="1"/>
          </p:cNvSpPr>
          <p:nvPr>
            <p:ph type="sldNum" sz="quarter" idx="12"/>
          </p:nvPr>
        </p:nvSpPr>
        <p:spPr/>
        <p:txBody>
          <a:bodyPr/>
          <a:lstStyle/>
          <a:p>
            <a:fld id="{6D22F896-40B5-4ADD-8801-0D06FADFA095}" type="slidenum">
              <a:rPr lang="en-US" smtClean="0"/>
              <a:t>57</a:t>
            </a:fld>
            <a:endParaRPr lang="en-US" dirty="0"/>
          </a:p>
        </p:txBody>
      </p:sp>
      <p:pic>
        <p:nvPicPr>
          <p:cNvPr id="8" name="Picture 7">
            <a:extLst>
              <a:ext uri="{FF2B5EF4-FFF2-40B4-BE49-F238E27FC236}">
                <a16:creationId xmlns:a16="http://schemas.microsoft.com/office/drawing/2014/main" id="{27D2F68D-1A37-BE85-F444-EAE633A159F3}"/>
              </a:ext>
            </a:extLst>
          </p:cNvPr>
          <p:cNvPicPr>
            <a:picLocks noChangeAspect="1"/>
          </p:cNvPicPr>
          <p:nvPr/>
        </p:nvPicPr>
        <p:blipFill rotWithShape="1">
          <a:blip r:embed="rId5"/>
          <a:srcRect l="51707" t="15602" r="9361" b="28902"/>
          <a:stretch/>
        </p:blipFill>
        <p:spPr>
          <a:xfrm>
            <a:off x="4375554" y="2535339"/>
            <a:ext cx="7557366" cy="3029829"/>
          </a:xfrm>
          <a:prstGeom prst="rect">
            <a:avLst/>
          </a:prstGeom>
        </p:spPr>
      </p:pic>
      <p:pic>
        <p:nvPicPr>
          <p:cNvPr id="5" name="Recorded Sound">
            <a:hlinkClick r:id="" action="ppaction://media"/>
            <a:extLst>
              <a:ext uri="{FF2B5EF4-FFF2-40B4-BE49-F238E27FC236}">
                <a16:creationId xmlns:a16="http://schemas.microsoft.com/office/drawing/2014/main" id="{931D83A1-EB75-D6BA-5DEA-0F707DB946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5957469"/>
            <a:ext cx="487363" cy="487363"/>
          </a:xfrm>
          <a:prstGeom prst="rect">
            <a:avLst/>
          </a:prstGeom>
        </p:spPr>
      </p:pic>
    </p:spTree>
    <p:extLst>
      <p:ext uri="{BB962C8B-B14F-4D97-AF65-F5344CB8AC3E}">
        <p14:creationId xmlns:p14="http://schemas.microsoft.com/office/powerpoint/2010/main" val="3467524374"/>
      </p:ext>
    </p:extLst>
  </p:cSld>
  <p:clrMapOvr>
    <a:masterClrMapping/>
  </p:clrMapOvr>
  <mc:AlternateContent xmlns:mc="http://schemas.openxmlformats.org/markup-compatibility/2006" xmlns:p14="http://schemas.microsoft.com/office/powerpoint/2010/main">
    <mc:Choice Requires="p14">
      <p:transition spd="slow" p14:dur="2000" advTm="43607"/>
    </mc:Choice>
    <mc:Fallback xmlns="">
      <p:transition spd="slow" advTm="436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610F-5E30-E197-43A6-A7FF62B8A0A1}"/>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00FD6DD5-EBCB-7E59-1D02-0C7BD3CC64A8}"/>
              </a:ext>
            </a:extLst>
          </p:cNvPr>
          <p:cNvSpPr>
            <a:spLocks noGrp="1"/>
          </p:cNvSpPr>
          <p:nvPr>
            <p:ph idx="1"/>
          </p:nvPr>
        </p:nvSpPr>
        <p:spPr>
          <a:xfrm>
            <a:off x="1141413" y="2249486"/>
            <a:ext cx="3366042" cy="4242753"/>
          </a:xfrm>
        </p:spPr>
        <p:txBody>
          <a:bodyPr>
            <a:normAutofit/>
          </a:bodyPr>
          <a:lstStyle/>
          <a:p>
            <a:r>
              <a:rPr lang="en-US" dirty="0"/>
              <a:t>I have added some simple instructions as before</a:t>
            </a:r>
          </a:p>
          <a:p>
            <a:r>
              <a:rPr lang="en-US" dirty="0"/>
              <a:t>In the Key To Continue</a:t>
            </a:r>
            <a:r>
              <a:rPr lang="en-GB" dirty="0"/>
              <a:t> -&gt; Key text box I have specified ‘space’ </a:t>
            </a:r>
            <a:endParaRPr lang="en-US" dirty="0"/>
          </a:p>
        </p:txBody>
      </p:sp>
      <p:sp>
        <p:nvSpPr>
          <p:cNvPr id="4" name="Slide Number Placeholder 3">
            <a:extLst>
              <a:ext uri="{FF2B5EF4-FFF2-40B4-BE49-F238E27FC236}">
                <a16:creationId xmlns:a16="http://schemas.microsoft.com/office/drawing/2014/main" id="{09443B2B-1056-9B22-B032-8289D6301FD4}"/>
              </a:ext>
            </a:extLst>
          </p:cNvPr>
          <p:cNvSpPr>
            <a:spLocks noGrp="1"/>
          </p:cNvSpPr>
          <p:nvPr>
            <p:ph type="sldNum" sz="quarter" idx="12"/>
          </p:nvPr>
        </p:nvSpPr>
        <p:spPr/>
        <p:txBody>
          <a:bodyPr/>
          <a:lstStyle/>
          <a:p>
            <a:fld id="{6D22F896-40B5-4ADD-8801-0D06FADFA095}" type="slidenum">
              <a:rPr lang="en-US" smtClean="0"/>
              <a:t>58</a:t>
            </a:fld>
            <a:endParaRPr lang="en-US" dirty="0"/>
          </a:p>
        </p:txBody>
      </p:sp>
      <p:pic>
        <p:nvPicPr>
          <p:cNvPr id="6" name="Picture 5">
            <a:extLst>
              <a:ext uri="{FF2B5EF4-FFF2-40B4-BE49-F238E27FC236}">
                <a16:creationId xmlns:a16="http://schemas.microsoft.com/office/drawing/2014/main" id="{C8333762-8A1E-6289-0853-F6A5B907D1F0}"/>
              </a:ext>
            </a:extLst>
          </p:cNvPr>
          <p:cNvPicPr>
            <a:picLocks noChangeAspect="1"/>
          </p:cNvPicPr>
          <p:nvPr/>
        </p:nvPicPr>
        <p:blipFill rotWithShape="1">
          <a:blip r:embed="rId5"/>
          <a:srcRect l="61765" t="21843" b="17608"/>
          <a:stretch/>
        </p:blipFill>
        <p:spPr>
          <a:xfrm>
            <a:off x="4615030" y="2657139"/>
            <a:ext cx="7125315" cy="3173506"/>
          </a:xfrm>
          <a:prstGeom prst="rect">
            <a:avLst/>
          </a:prstGeom>
        </p:spPr>
      </p:pic>
      <p:pic>
        <p:nvPicPr>
          <p:cNvPr id="5" name="Recorded Sound">
            <a:hlinkClick r:id="" action="ppaction://media"/>
            <a:extLst>
              <a:ext uri="{FF2B5EF4-FFF2-40B4-BE49-F238E27FC236}">
                <a16:creationId xmlns:a16="http://schemas.microsoft.com/office/drawing/2014/main" id="{FFC62C6A-5E91-9D92-D9EF-56AE443B58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7718" y="5931798"/>
            <a:ext cx="487363" cy="487363"/>
          </a:xfrm>
          <a:prstGeom prst="rect">
            <a:avLst/>
          </a:prstGeom>
        </p:spPr>
      </p:pic>
    </p:spTree>
    <p:extLst>
      <p:ext uri="{BB962C8B-B14F-4D97-AF65-F5344CB8AC3E}">
        <p14:creationId xmlns:p14="http://schemas.microsoft.com/office/powerpoint/2010/main" val="3185912188"/>
      </p:ext>
    </p:extLst>
  </p:cSld>
  <p:clrMapOvr>
    <a:masterClrMapping/>
  </p:clrMapOvr>
  <mc:AlternateContent xmlns:mc="http://schemas.openxmlformats.org/markup-compatibility/2006" xmlns:p14="http://schemas.microsoft.com/office/powerpoint/2010/main">
    <mc:Choice Requires="p14">
      <p:transition spd="slow" p14:dur="2000" advTm="43607"/>
    </mc:Choice>
    <mc:Fallback xmlns="">
      <p:transition spd="slow" advTm="436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70A9E-E540-C075-F79C-5AAC18F5E317}"/>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FD0A1DC7-9421-65A0-4C82-550EB0A434D1}"/>
              </a:ext>
            </a:extLst>
          </p:cNvPr>
          <p:cNvSpPr>
            <a:spLocks noGrp="1"/>
          </p:cNvSpPr>
          <p:nvPr>
            <p:ph idx="1"/>
          </p:nvPr>
        </p:nvSpPr>
        <p:spPr/>
        <p:txBody>
          <a:bodyPr/>
          <a:lstStyle/>
          <a:p>
            <a:r>
              <a:rPr lang="en-US" dirty="0"/>
              <a:t>Remember to add a row in the spreadsheet for the practice</a:t>
            </a:r>
            <a:endParaRPr lang="en-GB" dirty="0"/>
          </a:p>
        </p:txBody>
      </p:sp>
      <p:sp>
        <p:nvSpPr>
          <p:cNvPr id="4" name="Slide Number Placeholder 3">
            <a:extLst>
              <a:ext uri="{FF2B5EF4-FFF2-40B4-BE49-F238E27FC236}">
                <a16:creationId xmlns:a16="http://schemas.microsoft.com/office/drawing/2014/main" id="{BF762D32-A3DA-1930-7858-8BDAEB58BBC6}"/>
              </a:ext>
            </a:extLst>
          </p:cNvPr>
          <p:cNvSpPr>
            <a:spLocks noGrp="1"/>
          </p:cNvSpPr>
          <p:nvPr>
            <p:ph type="sldNum" sz="quarter" idx="12"/>
          </p:nvPr>
        </p:nvSpPr>
        <p:spPr/>
        <p:txBody>
          <a:bodyPr/>
          <a:lstStyle/>
          <a:p>
            <a:fld id="{6D22F896-40B5-4ADD-8801-0D06FADFA095}" type="slidenum">
              <a:rPr lang="en-US" smtClean="0"/>
              <a:t>59</a:t>
            </a:fld>
            <a:endParaRPr lang="en-US" dirty="0"/>
          </a:p>
        </p:txBody>
      </p:sp>
      <p:pic>
        <p:nvPicPr>
          <p:cNvPr id="5" name="Recorded Sound">
            <a:hlinkClick r:id="" action="ppaction://media"/>
            <a:extLst>
              <a:ext uri="{FF2B5EF4-FFF2-40B4-BE49-F238E27FC236}">
                <a16:creationId xmlns:a16="http://schemas.microsoft.com/office/drawing/2014/main" id="{471EBACB-DB6B-E0B2-670D-2036002E59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0673" y="5927675"/>
            <a:ext cx="487363" cy="487363"/>
          </a:xfrm>
          <a:prstGeom prst="rect">
            <a:avLst/>
          </a:prstGeom>
        </p:spPr>
      </p:pic>
      <p:pic>
        <p:nvPicPr>
          <p:cNvPr id="8" name="Picture 7">
            <a:extLst>
              <a:ext uri="{FF2B5EF4-FFF2-40B4-BE49-F238E27FC236}">
                <a16:creationId xmlns:a16="http://schemas.microsoft.com/office/drawing/2014/main" id="{5CD89AB0-2663-D8DC-C476-82EBD529FC12}"/>
              </a:ext>
            </a:extLst>
          </p:cNvPr>
          <p:cNvPicPr>
            <a:picLocks noChangeAspect="1"/>
          </p:cNvPicPr>
          <p:nvPr/>
        </p:nvPicPr>
        <p:blipFill rotWithShape="1">
          <a:blip r:embed="rId6"/>
          <a:srcRect l="50000" t="17137" r="37353" b="64666"/>
          <a:stretch/>
        </p:blipFill>
        <p:spPr>
          <a:xfrm>
            <a:off x="3277496" y="3001383"/>
            <a:ext cx="4732125" cy="1914862"/>
          </a:xfrm>
          <a:prstGeom prst="rect">
            <a:avLst/>
          </a:prstGeom>
        </p:spPr>
      </p:pic>
    </p:spTree>
    <p:extLst>
      <p:ext uri="{BB962C8B-B14F-4D97-AF65-F5344CB8AC3E}">
        <p14:creationId xmlns:p14="http://schemas.microsoft.com/office/powerpoint/2010/main" val="1406015959"/>
      </p:ext>
    </p:extLst>
  </p:cSld>
  <p:clrMapOvr>
    <a:masterClrMapping/>
  </p:clrMapOvr>
  <mc:AlternateContent xmlns:mc="http://schemas.openxmlformats.org/markup-compatibility/2006" xmlns:p14="http://schemas.microsoft.com/office/powerpoint/2010/main">
    <mc:Choice Requires="p14">
      <p:transition spd="slow" p14:dur="2000" advTm="12832"/>
    </mc:Choice>
    <mc:Fallback xmlns="">
      <p:transition spd="slow" advTm="12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Creating a project</a:t>
            </a:r>
            <a:endParaRPr lang="en-GB" dirty="0"/>
          </a:p>
        </p:txBody>
      </p:sp>
      <p:sp>
        <p:nvSpPr>
          <p:cNvPr id="3" name="Content Placeholder 2"/>
          <p:cNvSpPr>
            <a:spLocks noGrp="1"/>
          </p:cNvSpPr>
          <p:nvPr>
            <p:ph idx="1"/>
          </p:nvPr>
        </p:nvSpPr>
        <p:spPr>
          <a:xfrm>
            <a:off x="1141412" y="1893279"/>
            <a:ext cx="5760834" cy="3989995"/>
          </a:xfrm>
        </p:spPr>
        <p:txBody>
          <a:bodyPr>
            <a:normAutofit/>
          </a:bodyPr>
          <a:lstStyle/>
          <a:p>
            <a:r>
              <a:rPr lang="en-US" dirty="0"/>
              <a:t>The first thing you need to do to begin creating your experiment is to create a project</a:t>
            </a:r>
          </a:p>
          <a:p>
            <a:r>
              <a:rPr lang="en-US" dirty="0"/>
              <a:t>This is very straightforward:</a:t>
            </a:r>
          </a:p>
          <a:p>
            <a:pPr lvl="1"/>
            <a:r>
              <a:rPr lang="en-US" dirty="0"/>
              <a:t>From the home screen click “projects” on the top of the screen, or “my projects” from the dropdown menu next to your name on the right</a:t>
            </a:r>
          </a:p>
        </p:txBody>
      </p:sp>
      <p:sp>
        <p:nvSpPr>
          <p:cNvPr id="4" name="Slide Number Placeholder 3"/>
          <p:cNvSpPr>
            <a:spLocks noGrp="1"/>
          </p:cNvSpPr>
          <p:nvPr>
            <p:ph type="sldNum" sz="quarter" idx="12"/>
          </p:nvPr>
        </p:nvSpPr>
        <p:spPr/>
        <p:txBody>
          <a:bodyPr/>
          <a:lstStyle/>
          <a:p>
            <a:fld id="{6D22F896-40B5-4ADD-8801-0D06FADFA095}" type="slidenum">
              <a:rPr lang="en-US" smtClean="0"/>
              <a:t>6</a:t>
            </a:fld>
            <a:endParaRPr lang="en-US" dirty="0"/>
          </a:p>
        </p:txBody>
      </p:sp>
      <p:pic>
        <p:nvPicPr>
          <p:cNvPr id="8" name="Picture 7">
            <a:extLst>
              <a:ext uri="{FF2B5EF4-FFF2-40B4-BE49-F238E27FC236}">
                <a16:creationId xmlns:a16="http://schemas.microsoft.com/office/drawing/2014/main" id="{DF0B04A8-AA5D-D4B6-EC8C-2F2486E0DE13}"/>
              </a:ext>
            </a:extLst>
          </p:cNvPr>
          <p:cNvPicPr>
            <a:picLocks noChangeAspect="1"/>
          </p:cNvPicPr>
          <p:nvPr/>
        </p:nvPicPr>
        <p:blipFill rotWithShape="1">
          <a:blip r:embed="rId5"/>
          <a:srcRect l="93214" t="6761" b="71587"/>
          <a:stretch/>
        </p:blipFill>
        <p:spPr>
          <a:xfrm>
            <a:off x="7726012" y="2640244"/>
            <a:ext cx="3983820" cy="3575162"/>
          </a:xfrm>
          <a:prstGeom prst="rect">
            <a:avLst/>
          </a:prstGeom>
        </p:spPr>
      </p:pic>
      <p:sp>
        <p:nvSpPr>
          <p:cNvPr id="9" name="Oval 8">
            <a:extLst>
              <a:ext uri="{FF2B5EF4-FFF2-40B4-BE49-F238E27FC236}">
                <a16:creationId xmlns:a16="http://schemas.microsoft.com/office/drawing/2014/main" id="{92F0A830-FA14-A504-AC26-C8A07C87998C}"/>
              </a:ext>
            </a:extLst>
          </p:cNvPr>
          <p:cNvSpPr/>
          <p:nvPr/>
        </p:nvSpPr>
        <p:spPr>
          <a:xfrm>
            <a:off x="7686183" y="4064979"/>
            <a:ext cx="2655079" cy="44428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FFF13748-E11A-6A9D-48B3-2070C2405F4F}"/>
              </a:ext>
            </a:extLst>
          </p:cNvPr>
          <p:cNvPicPr>
            <a:picLocks noChangeAspect="1"/>
          </p:cNvPicPr>
          <p:nvPr/>
        </p:nvPicPr>
        <p:blipFill rotWithShape="1">
          <a:blip r:embed="rId6"/>
          <a:srcRect l="50000" t="5214" r="38125" b="87043"/>
          <a:stretch/>
        </p:blipFill>
        <p:spPr>
          <a:xfrm>
            <a:off x="7726012" y="1779110"/>
            <a:ext cx="3570136" cy="654700"/>
          </a:xfrm>
          <a:prstGeom prst="rect">
            <a:avLst/>
          </a:prstGeom>
        </p:spPr>
      </p:pic>
      <p:sp>
        <p:nvSpPr>
          <p:cNvPr id="7" name="Oval 6">
            <a:extLst>
              <a:ext uri="{FF2B5EF4-FFF2-40B4-BE49-F238E27FC236}">
                <a16:creationId xmlns:a16="http://schemas.microsoft.com/office/drawing/2014/main" id="{AA8DCF32-31EC-0ED3-54E0-A5A947EC0CF5}"/>
              </a:ext>
            </a:extLst>
          </p:cNvPr>
          <p:cNvSpPr/>
          <p:nvPr/>
        </p:nvSpPr>
        <p:spPr>
          <a:xfrm>
            <a:off x="8894618" y="1893278"/>
            <a:ext cx="540328" cy="37326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Recorded Sound">
            <a:hlinkClick r:id="" action="ppaction://media"/>
            <a:extLst>
              <a:ext uri="{FF2B5EF4-FFF2-40B4-BE49-F238E27FC236}">
                <a16:creationId xmlns:a16="http://schemas.microsoft.com/office/drawing/2014/main" id="{1EED9DDF-1FA4-DBBB-7D5A-05392B9724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81518" y="5841091"/>
            <a:ext cx="487363" cy="487363"/>
          </a:xfrm>
          <a:prstGeom prst="rect">
            <a:avLst/>
          </a:prstGeom>
        </p:spPr>
      </p:pic>
    </p:spTree>
    <p:extLst>
      <p:ext uri="{BB962C8B-B14F-4D97-AF65-F5344CB8AC3E}">
        <p14:creationId xmlns:p14="http://schemas.microsoft.com/office/powerpoint/2010/main" val="3615257595"/>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6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2145F-554D-561F-7DEE-341916EFAE27}"/>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C6777C5F-77F5-002B-B5ED-D1B020AB3AE4}"/>
              </a:ext>
            </a:extLst>
          </p:cNvPr>
          <p:cNvSpPr>
            <a:spLocks noGrp="1"/>
          </p:cNvSpPr>
          <p:nvPr>
            <p:ph idx="1"/>
          </p:nvPr>
        </p:nvSpPr>
        <p:spPr>
          <a:xfrm>
            <a:off x="1141412" y="2249487"/>
            <a:ext cx="5269272" cy="3998912"/>
          </a:xfrm>
        </p:spPr>
        <p:txBody>
          <a:bodyPr>
            <a:normAutofit/>
          </a:bodyPr>
          <a:lstStyle/>
          <a:p>
            <a:r>
              <a:rPr lang="en-US" dirty="0"/>
              <a:t>Finally, you’ll want to tell your participants that they’ve finished the task, and thank them for their time</a:t>
            </a:r>
          </a:p>
          <a:p>
            <a:r>
              <a:rPr lang="en-US" dirty="0"/>
              <a:t>Create a new display for the end screen</a:t>
            </a:r>
          </a:p>
          <a:p>
            <a:r>
              <a:rPr lang="en-US" dirty="0"/>
              <a:t>I want to add a </a:t>
            </a:r>
            <a:r>
              <a:rPr lang="en-US" dirty="0" err="1"/>
              <a:t>timelimit</a:t>
            </a:r>
            <a:r>
              <a:rPr lang="en-US" dirty="0"/>
              <a:t> for this, so I’ve created a blank screen and added a time limit</a:t>
            </a:r>
            <a:endParaRPr lang="en-GB" dirty="0"/>
          </a:p>
        </p:txBody>
      </p:sp>
      <p:sp>
        <p:nvSpPr>
          <p:cNvPr id="4" name="Slide Number Placeholder 3">
            <a:extLst>
              <a:ext uri="{FF2B5EF4-FFF2-40B4-BE49-F238E27FC236}">
                <a16:creationId xmlns:a16="http://schemas.microsoft.com/office/drawing/2014/main" id="{FCC89F7F-5851-33B4-A259-9DAE78AF6999}"/>
              </a:ext>
            </a:extLst>
          </p:cNvPr>
          <p:cNvSpPr>
            <a:spLocks noGrp="1"/>
          </p:cNvSpPr>
          <p:nvPr>
            <p:ph type="sldNum" sz="quarter" idx="12"/>
          </p:nvPr>
        </p:nvSpPr>
        <p:spPr/>
        <p:txBody>
          <a:bodyPr/>
          <a:lstStyle/>
          <a:p>
            <a:fld id="{6D22F896-40B5-4ADD-8801-0D06FADFA095}" type="slidenum">
              <a:rPr lang="en-US" smtClean="0"/>
              <a:t>60</a:t>
            </a:fld>
            <a:endParaRPr lang="en-US" dirty="0"/>
          </a:p>
        </p:txBody>
      </p:sp>
      <p:pic>
        <p:nvPicPr>
          <p:cNvPr id="8" name="Picture 7">
            <a:extLst>
              <a:ext uri="{FF2B5EF4-FFF2-40B4-BE49-F238E27FC236}">
                <a16:creationId xmlns:a16="http://schemas.microsoft.com/office/drawing/2014/main" id="{7DA88E57-05E1-3BF9-146A-D4482E50563C}"/>
              </a:ext>
            </a:extLst>
          </p:cNvPr>
          <p:cNvPicPr>
            <a:picLocks noChangeAspect="1"/>
          </p:cNvPicPr>
          <p:nvPr/>
        </p:nvPicPr>
        <p:blipFill rotWithShape="1">
          <a:blip r:embed="rId5"/>
          <a:srcRect l="69094" t="28667" r="18438" b="16666"/>
          <a:stretch/>
        </p:blipFill>
        <p:spPr>
          <a:xfrm>
            <a:off x="7372350" y="1554480"/>
            <a:ext cx="3678238" cy="4535572"/>
          </a:xfrm>
          <a:prstGeom prst="rect">
            <a:avLst/>
          </a:prstGeom>
        </p:spPr>
      </p:pic>
      <p:pic>
        <p:nvPicPr>
          <p:cNvPr id="5" name="Recorded Sound">
            <a:hlinkClick r:id="" action="ppaction://media"/>
            <a:extLst>
              <a:ext uri="{FF2B5EF4-FFF2-40B4-BE49-F238E27FC236}">
                <a16:creationId xmlns:a16="http://schemas.microsoft.com/office/drawing/2014/main" id="{2D910D23-3DB3-BA77-A2B9-F1F897DD27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0588" y="6004717"/>
            <a:ext cx="487363" cy="487363"/>
          </a:xfrm>
          <a:prstGeom prst="rect">
            <a:avLst/>
          </a:prstGeom>
        </p:spPr>
      </p:pic>
    </p:spTree>
    <p:extLst>
      <p:ext uri="{BB962C8B-B14F-4D97-AF65-F5344CB8AC3E}">
        <p14:creationId xmlns:p14="http://schemas.microsoft.com/office/powerpoint/2010/main" val="3059351639"/>
      </p:ext>
    </p:extLst>
  </p:cSld>
  <p:clrMapOvr>
    <a:masterClrMapping/>
  </p:clrMapOvr>
  <mc:AlternateContent xmlns:mc="http://schemas.openxmlformats.org/markup-compatibility/2006" xmlns:p14="http://schemas.microsoft.com/office/powerpoint/2010/main">
    <mc:Choice Requires="p14">
      <p:transition spd="slow" p14:dur="2000" advTm="52977"/>
    </mc:Choice>
    <mc:Fallback xmlns="">
      <p:transition spd="slow" advTm="529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E0BA-7D2F-6A8F-7186-4021CEB81961}"/>
              </a:ext>
            </a:extLst>
          </p:cNvPr>
          <p:cNvSpPr>
            <a:spLocks noGrp="1"/>
          </p:cNvSpPr>
          <p:nvPr>
            <p:ph type="title"/>
          </p:nvPr>
        </p:nvSpPr>
        <p:spPr/>
        <p:txBody>
          <a:bodyPr/>
          <a:lstStyle/>
          <a:p>
            <a:r>
              <a:rPr lang="en-US" dirty="0"/>
              <a:t>Creating a task</a:t>
            </a:r>
            <a:endParaRPr lang="en-GB" dirty="0"/>
          </a:p>
        </p:txBody>
      </p:sp>
      <p:sp>
        <p:nvSpPr>
          <p:cNvPr id="3" name="Content Placeholder 2">
            <a:extLst>
              <a:ext uri="{FF2B5EF4-FFF2-40B4-BE49-F238E27FC236}">
                <a16:creationId xmlns:a16="http://schemas.microsoft.com/office/drawing/2014/main" id="{AF094234-E0D1-B747-9F8B-80DCAC50D44F}"/>
              </a:ext>
            </a:extLst>
          </p:cNvPr>
          <p:cNvSpPr>
            <a:spLocks noGrp="1"/>
          </p:cNvSpPr>
          <p:nvPr>
            <p:ph idx="1"/>
          </p:nvPr>
        </p:nvSpPr>
        <p:spPr>
          <a:xfrm>
            <a:off x="1141412" y="2249486"/>
            <a:ext cx="4700587" cy="4405313"/>
          </a:xfrm>
        </p:spPr>
        <p:txBody>
          <a:bodyPr>
            <a:normAutofit/>
          </a:bodyPr>
          <a:lstStyle/>
          <a:p>
            <a:r>
              <a:rPr lang="en-US" dirty="0"/>
              <a:t>We now have a section for </a:t>
            </a:r>
            <a:r>
              <a:rPr lang="en-US" dirty="0" err="1"/>
              <a:t>timelimit</a:t>
            </a:r>
            <a:r>
              <a:rPr lang="en-US" dirty="0"/>
              <a:t> in SCREEN tab</a:t>
            </a:r>
          </a:p>
          <a:p>
            <a:r>
              <a:rPr lang="en-US" dirty="0"/>
              <a:t>Here you can alter how long the screen is displayed for </a:t>
            </a:r>
          </a:p>
          <a:p>
            <a:r>
              <a:rPr lang="en-US" dirty="0"/>
              <a:t>I have told it to move to the next screen after 5 seconds</a:t>
            </a:r>
          </a:p>
          <a:p>
            <a:r>
              <a:rPr lang="en-US" dirty="0"/>
              <a:t>Too add a visible for a countdown timer add a Countdown object under the objects tab</a:t>
            </a:r>
          </a:p>
          <a:p>
            <a:r>
              <a:rPr lang="en-US" dirty="0"/>
              <a:t>Remember to add a row at the end of the spreadsheet corresponding to the End display</a:t>
            </a:r>
          </a:p>
          <a:p>
            <a:r>
              <a:rPr lang="en-US" dirty="0"/>
              <a:t>Click ‘Commit’ to save your changes</a:t>
            </a:r>
            <a:endParaRPr lang="en-GB" dirty="0"/>
          </a:p>
        </p:txBody>
      </p:sp>
      <p:sp>
        <p:nvSpPr>
          <p:cNvPr id="4" name="Slide Number Placeholder 3">
            <a:extLst>
              <a:ext uri="{FF2B5EF4-FFF2-40B4-BE49-F238E27FC236}">
                <a16:creationId xmlns:a16="http://schemas.microsoft.com/office/drawing/2014/main" id="{0FFE395D-6BEB-F643-0B9A-D1114F82AD3F}"/>
              </a:ext>
            </a:extLst>
          </p:cNvPr>
          <p:cNvSpPr>
            <a:spLocks noGrp="1"/>
          </p:cNvSpPr>
          <p:nvPr>
            <p:ph type="sldNum" sz="quarter" idx="12"/>
          </p:nvPr>
        </p:nvSpPr>
        <p:spPr/>
        <p:txBody>
          <a:bodyPr/>
          <a:lstStyle/>
          <a:p>
            <a:fld id="{6D22F896-40B5-4ADD-8801-0D06FADFA095}" type="slidenum">
              <a:rPr lang="en-US" smtClean="0"/>
              <a:t>61</a:t>
            </a:fld>
            <a:endParaRPr lang="en-US" dirty="0"/>
          </a:p>
        </p:txBody>
      </p:sp>
      <p:pic>
        <p:nvPicPr>
          <p:cNvPr id="9" name="Picture 8">
            <a:extLst>
              <a:ext uri="{FF2B5EF4-FFF2-40B4-BE49-F238E27FC236}">
                <a16:creationId xmlns:a16="http://schemas.microsoft.com/office/drawing/2014/main" id="{F41683B2-6495-F39D-FD90-53541A1FEBDE}"/>
              </a:ext>
            </a:extLst>
          </p:cNvPr>
          <p:cNvPicPr>
            <a:picLocks noChangeAspect="1"/>
          </p:cNvPicPr>
          <p:nvPr/>
        </p:nvPicPr>
        <p:blipFill rotWithShape="1">
          <a:blip r:embed="rId5"/>
          <a:srcRect l="89206" t="20274" b="54628"/>
          <a:stretch/>
        </p:blipFill>
        <p:spPr>
          <a:xfrm>
            <a:off x="7732805" y="1712979"/>
            <a:ext cx="3153934" cy="2062518"/>
          </a:xfrm>
          <a:prstGeom prst="rect">
            <a:avLst/>
          </a:prstGeom>
        </p:spPr>
      </p:pic>
      <p:pic>
        <p:nvPicPr>
          <p:cNvPr id="13" name="Picture 12">
            <a:extLst>
              <a:ext uri="{FF2B5EF4-FFF2-40B4-BE49-F238E27FC236}">
                <a16:creationId xmlns:a16="http://schemas.microsoft.com/office/drawing/2014/main" id="{15C327C3-324B-A335-CD81-5FCC1387A6F0}"/>
              </a:ext>
            </a:extLst>
          </p:cNvPr>
          <p:cNvPicPr>
            <a:picLocks noChangeAspect="1"/>
          </p:cNvPicPr>
          <p:nvPr/>
        </p:nvPicPr>
        <p:blipFill rotWithShape="1">
          <a:blip r:embed="rId6"/>
          <a:srcRect l="89294" t="20105" b="39895"/>
          <a:stretch/>
        </p:blipFill>
        <p:spPr>
          <a:xfrm>
            <a:off x="8272630" y="3886588"/>
            <a:ext cx="2420471" cy="2543490"/>
          </a:xfrm>
          <a:prstGeom prst="rect">
            <a:avLst/>
          </a:prstGeom>
        </p:spPr>
      </p:pic>
      <p:pic>
        <p:nvPicPr>
          <p:cNvPr id="5" name="Recorded Sound">
            <a:hlinkClick r:id="" action="ppaction://media"/>
            <a:extLst>
              <a:ext uri="{FF2B5EF4-FFF2-40B4-BE49-F238E27FC236}">
                <a16:creationId xmlns:a16="http://schemas.microsoft.com/office/drawing/2014/main" id="{1A7ECB56-8AA8-F0F3-8C29-C735715954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7558" y="5971724"/>
            <a:ext cx="487363" cy="487363"/>
          </a:xfrm>
          <a:prstGeom prst="rect">
            <a:avLst/>
          </a:prstGeom>
        </p:spPr>
      </p:pic>
    </p:spTree>
    <p:extLst>
      <p:ext uri="{BB962C8B-B14F-4D97-AF65-F5344CB8AC3E}">
        <p14:creationId xmlns:p14="http://schemas.microsoft.com/office/powerpoint/2010/main" val="2873095642"/>
      </p:ext>
    </p:extLst>
  </p:cSld>
  <p:clrMapOvr>
    <a:masterClrMapping/>
  </p:clrMapOvr>
  <mc:AlternateContent xmlns:mc="http://schemas.openxmlformats.org/markup-compatibility/2006" xmlns:p14="http://schemas.microsoft.com/office/powerpoint/2010/main">
    <mc:Choice Requires="p14">
      <p:transition spd="slow" p14:dur="2000" advTm="48757"/>
    </mc:Choice>
    <mc:Fallback xmlns="">
      <p:transition spd="slow" advTm="487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E0BA-7D2F-6A8F-7186-4021CEB81961}"/>
              </a:ext>
            </a:extLst>
          </p:cNvPr>
          <p:cNvSpPr>
            <a:spLocks noGrp="1"/>
          </p:cNvSpPr>
          <p:nvPr>
            <p:ph type="title"/>
          </p:nvPr>
        </p:nvSpPr>
        <p:spPr/>
        <p:txBody>
          <a:bodyPr/>
          <a:lstStyle/>
          <a:p>
            <a:r>
              <a:rPr lang="en-US" dirty="0"/>
              <a:t>Putting it together</a:t>
            </a:r>
            <a:endParaRPr lang="en-GB" dirty="0"/>
          </a:p>
        </p:txBody>
      </p:sp>
      <p:sp>
        <p:nvSpPr>
          <p:cNvPr id="7" name="Content Placeholder 6">
            <a:extLst>
              <a:ext uri="{FF2B5EF4-FFF2-40B4-BE49-F238E27FC236}">
                <a16:creationId xmlns:a16="http://schemas.microsoft.com/office/drawing/2014/main" id="{7D801BC5-6705-AD50-2215-07951DC79DE5}"/>
              </a:ext>
            </a:extLst>
          </p:cNvPr>
          <p:cNvSpPr>
            <a:spLocks noGrp="1"/>
          </p:cNvSpPr>
          <p:nvPr>
            <p:ph idx="1"/>
          </p:nvPr>
        </p:nvSpPr>
        <p:spPr>
          <a:xfrm>
            <a:off x="1141412" y="2249486"/>
            <a:ext cx="4609147" cy="4181793"/>
          </a:xfrm>
        </p:spPr>
        <p:txBody>
          <a:bodyPr>
            <a:normAutofit/>
          </a:bodyPr>
          <a:lstStyle/>
          <a:p>
            <a:r>
              <a:rPr lang="en-US" dirty="0"/>
              <a:t>Returning to the Projects interface you will now see the task and questionnaire we have created displayed under tasks and Questionnaires</a:t>
            </a:r>
          </a:p>
          <a:p>
            <a:r>
              <a:rPr lang="en-US" dirty="0"/>
              <a:t>We now need to bind these into an experiment</a:t>
            </a:r>
          </a:p>
          <a:p>
            <a:r>
              <a:rPr lang="en-US" dirty="0"/>
              <a:t>Guidance on how to do this can be accessed here:</a:t>
            </a:r>
          </a:p>
          <a:p>
            <a:pPr lvl="1"/>
            <a:r>
              <a:rPr lang="en-US" dirty="0">
                <a:hlinkClick r:id="rId5"/>
              </a:rPr>
              <a:t>https://support.gorilla.sc/support/reference/faq/experiments#overview</a:t>
            </a:r>
            <a:r>
              <a:rPr lang="en-US" dirty="0"/>
              <a:t> </a:t>
            </a:r>
          </a:p>
        </p:txBody>
      </p:sp>
      <p:sp>
        <p:nvSpPr>
          <p:cNvPr id="4" name="Slide Number Placeholder 3">
            <a:extLst>
              <a:ext uri="{FF2B5EF4-FFF2-40B4-BE49-F238E27FC236}">
                <a16:creationId xmlns:a16="http://schemas.microsoft.com/office/drawing/2014/main" id="{0FFE395D-6BEB-F643-0B9A-D1114F82AD3F}"/>
              </a:ext>
            </a:extLst>
          </p:cNvPr>
          <p:cNvSpPr>
            <a:spLocks noGrp="1"/>
          </p:cNvSpPr>
          <p:nvPr>
            <p:ph type="sldNum" sz="quarter" idx="12"/>
          </p:nvPr>
        </p:nvSpPr>
        <p:spPr/>
        <p:txBody>
          <a:bodyPr/>
          <a:lstStyle/>
          <a:p>
            <a:fld id="{6D22F896-40B5-4ADD-8801-0D06FADFA095}" type="slidenum">
              <a:rPr lang="en-US" smtClean="0"/>
              <a:t>62</a:t>
            </a:fld>
            <a:endParaRPr lang="en-US" dirty="0"/>
          </a:p>
        </p:txBody>
      </p:sp>
      <p:pic>
        <p:nvPicPr>
          <p:cNvPr id="3" name="Recorded Sound">
            <a:hlinkClick r:id="" action="ppaction://media"/>
            <a:extLst>
              <a:ext uri="{FF2B5EF4-FFF2-40B4-BE49-F238E27FC236}">
                <a16:creationId xmlns:a16="http://schemas.microsoft.com/office/drawing/2014/main" id="{6472EC5A-34F9-7948-982F-1E742A9A36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6906" y="5820309"/>
            <a:ext cx="487363" cy="487363"/>
          </a:xfrm>
          <a:prstGeom prst="rect">
            <a:avLst/>
          </a:prstGeom>
        </p:spPr>
      </p:pic>
      <p:grpSp>
        <p:nvGrpSpPr>
          <p:cNvPr id="10" name="Group 9">
            <a:extLst>
              <a:ext uri="{FF2B5EF4-FFF2-40B4-BE49-F238E27FC236}">
                <a16:creationId xmlns:a16="http://schemas.microsoft.com/office/drawing/2014/main" id="{F6EAB7CE-76A6-F2CB-5130-73615FF90BCC}"/>
              </a:ext>
            </a:extLst>
          </p:cNvPr>
          <p:cNvGrpSpPr/>
          <p:nvPr/>
        </p:nvGrpSpPr>
        <p:grpSpPr>
          <a:xfrm>
            <a:off x="5916706" y="2459430"/>
            <a:ext cx="7105713" cy="1214140"/>
            <a:chOff x="6096000" y="3239526"/>
            <a:chExt cx="6216414" cy="921406"/>
          </a:xfrm>
        </p:grpSpPr>
        <p:pic>
          <p:nvPicPr>
            <p:cNvPr id="8" name="Picture 7">
              <a:extLst>
                <a:ext uri="{FF2B5EF4-FFF2-40B4-BE49-F238E27FC236}">
                  <a16:creationId xmlns:a16="http://schemas.microsoft.com/office/drawing/2014/main" id="{96C7DD79-5B7C-ADFD-BDA4-52130924D717}"/>
                </a:ext>
              </a:extLst>
            </p:cNvPr>
            <p:cNvPicPr>
              <a:picLocks noChangeAspect="1"/>
            </p:cNvPicPr>
            <p:nvPr/>
          </p:nvPicPr>
          <p:blipFill rotWithShape="1">
            <a:blip r:embed="rId7"/>
            <a:srcRect l="50260" t="34104" r="36405" b="50090"/>
            <a:stretch/>
          </p:blipFill>
          <p:spPr>
            <a:xfrm>
              <a:off x="6096000" y="3239527"/>
              <a:ext cx="2763811" cy="921405"/>
            </a:xfrm>
            <a:prstGeom prst="rect">
              <a:avLst/>
            </a:prstGeom>
          </p:spPr>
        </p:pic>
        <p:pic>
          <p:nvPicPr>
            <p:cNvPr id="9" name="Picture 8">
              <a:extLst>
                <a:ext uri="{FF2B5EF4-FFF2-40B4-BE49-F238E27FC236}">
                  <a16:creationId xmlns:a16="http://schemas.microsoft.com/office/drawing/2014/main" id="{7B07C0E5-BD0F-F9FF-7F8A-EF8B435575E5}"/>
                </a:ext>
              </a:extLst>
            </p:cNvPr>
            <p:cNvPicPr>
              <a:picLocks noChangeAspect="1"/>
            </p:cNvPicPr>
            <p:nvPr/>
          </p:nvPicPr>
          <p:blipFill rotWithShape="1">
            <a:blip r:embed="rId7"/>
            <a:srcRect l="88986" t="34194" r="-5644" b="50000"/>
            <a:stretch/>
          </p:blipFill>
          <p:spPr>
            <a:xfrm>
              <a:off x="8859811" y="3239526"/>
              <a:ext cx="3452603" cy="921405"/>
            </a:xfrm>
            <a:prstGeom prst="rect">
              <a:avLst/>
            </a:prstGeom>
          </p:spPr>
        </p:pic>
      </p:grpSp>
    </p:spTree>
    <p:extLst>
      <p:ext uri="{BB962C8B-B14F-4D97-AF65-F5344CB8AC3E}">
        <p14:creationId xmlns:p14="http://schemas.microsoft.com/office/powerpoint/2010/main" val="2662532978"/>
      </p:ext>
    </p:extLst>
  </p:cSld>
  <p:clrMapOvr>
    <a:masterClrMapping/>
  </p:clrMapOvr>
  <mc:AlternateContent xmlns:mc="http://schemas.openxmlformats.org/markup-compatibility/2006" xmlns:p14="http://schemas.microsoft.com/office/powerpoint/2010/main">
    <mc:Choice Requires="p14">
      <p:transition spd="slow" p14:dur="2000" advTm="25882"/>
    </mc:Choice>
    <mc:Fallback xmlns="">
      <p:transition spd="slow" advTm="25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E0BA-7D2F-6A8F-7186-4021CEB81961}"/>
              </a:ext>
            </a:extLst>
          </p:cNvPr>
          <p:cNvSpPr>
            <a:spLocks noGrp="1"/>
          </p:cNvSpPr>
          <p:nvPr>
            <p:ph type="title"/>
          </p:nvPr>
        </p:nvSpPr>
        <p:spPr/>
        <p:txBody>
          <a:bodyPr/>
          <a:lstStyle/>
          <a:p>
            <a:r>
              <a:rPr lang="en-US" dirty="0"/>
              <a:t>Putting it together</a:t>
            </a:r>
            <a:endParaRPr lang="en-GB" dirty="0"/>
          </a:p>
        </p:txBody>
      </p:sp>
      <p:sp>
        <p:nvSpPr>
          <p:cNvPr id="7" name="Content Placeholder 6">
            <a:extLst>
              <a:ext uri="{FF2B5EF4-FFF2-40B4-BE49-F238E27FC236}">
                <a16:creationId xmlns:a16="http://schemas.microsoft.com/office/drawing/2014/main" id="{7D801BC5-6705-AD50-2215-07951DC79DE5}"/>
              </a:ext>
            </a:extLst>
          </p:cNvPr>
          <p:cNvSpPr>
            <a:spLocks noGrp="1"/>
          </p:cNvSpPr>
          <p:nvPr>
            <p:ph idx="1"/>
          </p:nvPr>
        </p:nvSpPr>
        <p:spPr>
          <a:xfrm>
            <a:off x="1141412" y="2249487"/>
            <a:ext cx="5543867" cy="3541714"/>
          </a:xfrm>
        </p:spPr>
        <p:txBody>
          <a:bodyPr/>
          <a:lstStyle/>
          <a:p>
            <a:r>
              <a:rPr lang="en-US" dirty="0"/>
              <a:t>The first thing to do is to create a new experiment</a:t>
            </a:r>
          </a:p>
          <a:p>
            <a:r>
              <a:rPr lang="en-US" dirty="0"/>
              <a:t>Select ‘Experiments’ from the Create menu</a:t>
            </a:r>
          </a:p>
          <a:p>
            <a:r>
              <a:rPr lang="en-US" dirty="0"/>
              <a:t>Then select Experiment builder </a:t>
            </a:r>
          </a:p>
          <a:p>
            <a:r>
              <a:rPr lang="en-US" dirty="0"/>
              <a:t>Name this, press ‘Create’</a:t>
            </a:r>
            <a:endParaRPr lang="en-GB" dirty="0"/>
          </a:p>
        </p:txBody>
      </p:sp>
      <p:sp>
        <p:nvSpPr>
          <p:cNvPr id="4" name="Slide Number Placeholder 3">
            <a:extLst>
              <a:ext uri="{FF2B5EF4-FFF2-40B4-BE49-F238E27FC236}">
                <a16:creationId xmlns:a16="http://schemas.microsoft.com/office/drawing/2014/main" id="{0FFE395D-6BEB-F643-0B9A-D1114F82AD3F}"/>
              </a:ext>
            </a:extLst>
          </p:cNvPr>
          <p:cNvSpPr>
            <a:spLocks noGrp="1"/>
          </p:cNvSpPr>
          <p:nvPr>
            <p:ph type="sldNum" sz="quarter" idx="12"/>
          </p:nvPr>
        </p:nvSpPr>
        <p:spPr/>
        <p:txBody>
          <a:bodyPr/>
          <a:lstStyle/>
          <a:p>
            <a:fld id="{6D22F896-40B5-4ADD-8801-0D06FADFA095}" type="slidenum">
              <a:rPr lang="en-US" smtClean="0"/>
              <a:t>63</a:t>
            </a:fld>
            <a:endParaRPr lang="en-US" dirty="0"/>
          </a:p>
        </p:txBody>
      </p:sp>
      <p:pic>
        <p:nvPicPr>
          <p:cNvPr id="9" name="Picture 8">
            <a:extLst>
              <a:ext uri="{FF2B5EF4-FFF2-40B4-BE49-F238E27FC236}">
                <a16:creationId xmlns:a16="http://schemas.microsoft.com/office/drawing/2014/main" id="{EA2C856E-8EB4-3586-8D4B-208445A7593E}"/>
              </a:ext>
            </a:extLst>
          </p:cNvPr>
          <p:cNvPicPr>
            <a:picLocks noChangeAspect="1"/>
          </p:cNvPicPr>
          <p:nvPr/>
        </p:nvPicPr>
        <p:blipFill rotWithShape="1">
          <a:blip r:embed="rId5"/>
          <a:srcRect l="67235" t="15602" r="16706" b="50000"/>
          <a:stretch/>
        </p:blipFill>
        <p:spPr>
          <a:xfrm>
            <a:off x="6769328" y="2174182"/>
            <a:ext cx="4623022" cy="2785093"/>
          </a:xfrm>
          <a:prstGeom prst="rect">
            <a:avLst/>
          </a:prstGeom>
        </p:spPr>
      </p:pic>
      <p:pic>
        <p:nvPicPr>
          <p:cNvPr id="3" name="Recorded Sound">
            <a:hlinkClick r:id="" action="ppaction://media"/>
            <a:extLst>
              <a:ext uri="{FF2B5EF4-FFF2-40B4-BE49-F238E27FC236}">
                <a16:creationId xmlns:a16="http://schemas.microsoft.com/office/drawing/2014/main" id="{21A62DC8-F72C-66A6-826F-0B38AA217F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5957469"/>
            <a:ext cx="487363" cy="487363"/>
          </a:xfrm>
          <a:prstGeom prst="rect">
            <a:avLst/>
          </a:prstGeom>
        </p:spPr>
      </p:pic>
    </p:spTree>
    <p:extLst>
      <p:ext uri="{BB962C8B-B14F-4D97-AF65-F5344CB8AC3E}">
        <p14:creationId xmlns:p14="http://schemas.microsoft.com/office/powerpoint/2010/main" val="4214405453"/>
      </p:ext>
    </p:extLst>
  </p:cSld>
  <p:clrMapOvr>
    <a:masterClrMapping/>
  </p:clrMapOvr>
  <mc:AlternateContent xmlns:mc="http://schemas.openxmlformats.org/markup-compatibility/2006" xmlns:p14="http://schemas.microsoft.com/office/powerpoint/2010/main">
    <mc:Choice Requires="p14">
      <p:transition spd="slow" p14:dur="2000" advTm="7593"/>
    </mc:Choice>
    <mc:Fallback xmlns="">
      <p:transition spd="slow" advTm="75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E0BA-7D2F-6A8F-7186-4021CEB81961}"/>
              </a:ext>
            </a:extLst>
          </p:cNvPr>
          <p:cNvSpPr>
            <a:spLocks noGrp="1"/>
          </p:cNvSpPr>
          <p:nvPr>
            <p:ph type="title"/>
          </p:nvPr>
        </p:nvSpPr>
        <p:spPr/>
        <p:txBody>
          <a:bodyPr/>
          <a:lstStyle/>
          <a:p>
            <a:r>
              <a:rPr lang="en-US" dirty="0"/>
              <a:t>Putting it together</a:t>
            </a:r>
            <a:endParaRPr lang="en-GB" dirty="0"/>
          </a:p>
        </p:txBody>
      </p:sp>
      <p:pic>
        <p:nvPicPr>
          <p:cNvPr id="8" name="Content Placeholder 7">
            <a:extLst>
              <a:ext uri="{FF2B5EF4-FFF2-40B4-BE49-F238E27FC236}">
                <a16:creationId xmlns:a16="http://schemas.microsoft.com/office/drawing/2014/main" id="{3F6AAADF-F67A-C60A-50FB-96C1516B52DE}"/>
              </a:ext>
            </a:extLst>
          </p:cNvPr>
          <p:cNvPicPr>
            <a:picLocks noGrp="1" noChangeAspect="1"/>
          </p:cNvPicPr>
          <p:nvPr>
            <p:ph idx="1"/>
          </p:nvPr>
        </p:nvPicPr>
        <p:blipFill rotWithShape="1">
          <a:blip r:embed="rId5"/>
          <a:srcRect l="60572" t="9359" r="10296" b="28933"/>
          <a:stretch/>
        </p:blipFill>
        <p:spPr>
          <a:xfrm>
            <a:off x="6462006" y="2219324"/>
            <a:ext cx="5113468" cy="3046323"/>
          </a:xfrm>
        </p:spPr>
      </p:pic>
      <p:sp>
        <p:nvSpPr>
          <p:cNvPr id="4" name="Slide Number Placeholder 3">
            <a:extLst>
              <a:ext uri="{FF2B5EF4-FFF2-40B4-BE49-F238E27FC236}">
                <a16:creationId xmlns:a16="http://schemas.microsoft.com/office/drawing/2014/main" id="{0FFE395D-6BEB-F643-0B9A-D1114F82AD3F}"/>
              </a:ext>
            </a:extLst>
          </p:cNvPr>
          <p:cNvSpPr>
            <a:spLocks noGrp="1"/>
          </p:cNvSpPr>
          <p:nvPr>
            <p:ph type="sldNum" sz="quarter" idx="12"/>
          </p:nvPr>
        </p:nvSpPr>
        <p:spPr/>
        <p:txBody>
          <a:bodyPr/>
          <a:lstStyle/>
          <a:p>
            <a:fld id="{6D22F896-40B5-4ADD-8801-0D06FADFA095}" type="slidenum">
              <a:rPr lang="en-US" smtClean="0"/>
              <a:t>64</a:t>
            </a:fld>
            <a:endParaRPr lang="en-US" dirty="0"/>
          </a:p>
        </p:txBody>
      </p:sp>
      <p:sp>
        <p:nvSpPr>
          <p:cNvPr id="10" name="Content Placeholder 6">
            <a:extLst>
              <a:ext uri="{FF2B5EF4-FFF2-40B4-BE49-F238E27FC236}">
                <a16:creationId xmlns:a16="http://schemas.microsoft.com/office/drawing/2014/main" id="{3606BE97-A5FD-E5BF-A97A-ADBCAB4CB114}"/>
              </a:ext>
            </a:extLst>
          </p:cNvPr>
          <p:cNvSpPr txBox="1">
            <a:spLocks/>
          </p:cNvSpPr>
          <p:nvPr/>
        </p:nvSpPr>
        <p:spPr>
          <a:xfrm>
            <a:off x="757439" y="2219324"/>
            <a:ext cx="5543867" cy="3541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This is what the basic experiment tree starts off as</a:t>
            </a:r>
            <a:endParaRPr lang="en-GB" dirty="0"/>
          </a:p>
          <a:p>
            <a:r>
              <a:rPr lang="en-GB" dirty="0"/>
              <a:t>We have two  connected ‘Nodes’; start and finish</a:t>
            </a:r>
          </a:p>
        </p:txBody>
      </p:sp>
      <p:pic>
        <p:nvPicPr>
          <p:cNvPr id="3" name="Recorded Sound">
            <a:hlinkClick r:id="" action="ppaction://media"/>
            <a:extLst>
              <a:ext uri="{FF2B5EF4-FFF2-40B4-BE49-F238E27FC236}">
                <a16:creationId xmlns:a16="http://schemas.microsoft.com/office/drawing/2014/main" id="{1B04843D-6151-A2D7-3D55-73EFAB6882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111" y="5820309"/>
            <a:ext cx="487363" cy="487363"/>
          </a:xfrm>
          <a:prstGeom prst="rect">
            <a:avLst/>
          </a:prstGeom>
        </p:spPr>
      </p:pic>
      <p:sp>
        <p:nvSpPr>
          <p:cNvPr id="5" name="Oval 4">
            <a:extLst>
              <a:ext uri="{FF2B5EF4-FFF2-40B4-BE49-F238E27FC236}">
                <a16:creationId xmlns:a16="http://schemas.microsoft.com/office/drawing/2014/main" id="{0CABF9DE-FA20-757E-2A13-73D7CF8ED646}"/>
              </a:ext>
            </a:extLst>
          </p:cNvPr>
          <p:cNvSpPr/>
          <p:nvPr/>
        </p:nvSpPr>
        <p:spPr>
          <a:xfrm>
            <a:off x="10910455" y="2696139"/>
            <a:ext cx="436418" cy="28184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5778327"/>
      </p:ext>
    </p:extLst>
  </p:cSld>
  <p:clrMapOvr>
    <a:masterClrMapping/>
  </p:clrMapOvr>
  <mc:AlternateContent xmlns:mc="http://schemas.openxmlformats.org/markup-compatibility/2006" xmlns:p14="http://schemas.microsoft.com/office/powerpoint/2010/main">
    <mc:Choice Requires="p14">
      <p:transition spd="slow" p14:dur="2000" advTm="18981"/>
    </mc:Choice>
    <mc:Fallback xmlns="">
      <p:transition spd="slow" advTm="18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6C8E-052D-DF54-BDDF-A7A8A6F874B2}"/>
              </a:ext>
            </a:extLst>
          </p:cNvPr>
          <p:cNvSpPr>
            <a:spLocks noGrp="1"/>
          </p:cNvSpPr>
          <p:nvPr>
            <p:ph type="title"/>
          </p:nvPr>
        </p:nvSpPr>
        <p:spPr/>
        <p:txBody>
          <a:bodyPr/>
          <a:lstStyle/>
          <a:p>
            <a:r>
              <a:rPr lang="en-US" dirty="0"/>
              <a:t>Putting it together</a:t>
            </a:r>
            <a:endParaRPr lang="en-GB" dirty="0"/>
          </a:p>
        </p:txBody>
      </p:sp>
      <p:sp>
        <p:nvSpPr>
          <p:cNvPr id="3" name="Content Placeholder 2">
            <a:extLst>
              <a:ext uri="{FF2B5EF4-FFF2-40B4-BE49-F238E27FC236}">
                <a16:creationId xmlns:a16="http://schemas.microsoft.com/office/drawing/2014/main" id="{85C8856F-6AC2-F0AF-8FE0-04996F544D22}"/>
              </a:ext>
            </a:extLst>
          </p:cNvPr>
          <p:cNvSpPr>
            <a:spLocks noGrp="1"/>
          </p:cNvSpPr>
          <p:nvPr>
            <p:ph idx="1"/>
          </p:nvPr>
        </p:nvSpPr>
        <p:spPr>
          <a:xfrm>
            <a:off x="1141412" y="2249486"/>
            <a:ext cx="4334827" cy="3989995"/>
          </a:xfrm>
        </p:spPr>
        <p:txBody>
          <a:bodyPr/>
          <a:lstStyle/>
          <a:p>
            <a:r>
              <a:rPr lang="en-US" dirty="0"/>
              <a:t>Experiments are constructed using ‘Nodes’</a:t>
            </a:r>
          </a:p>
          <a:p>
            <a:r>
              <a:rPr lang="en-US" dirty="0"/>
              <a:t>We want to add Nodes for our task and our questionnaire</a:t>
            </a:r>
          </a:p>
          <a:p>
            <a:r>
              <a:rPr lang="en-US" dirty="0"/>
              <a:t>Click on add new node</a:t>
            </a:r>
          </a:p>
        </p:txBody>
      </p:sp>
      <p:sp>
        <p:nvSpPr>
          <p:cNvPr id="4" name="Slide Number Placeholder 3">
            <a:extLst>
              <a:ext uri="{FF2B5EF4-FFF2-40B4-BE49-F238E27FC236}">
                <a16:creationId xmlns:a16="http://schemas.microsoft.com/office/drawing/2014/main" id="{017BF4E2-EE92-8B79-BD3B-CE35DA14487D}"/>
              </a:ext>
            </a:extLst>
          </p:cNvPr>
          <p:cNvSpPr>
            <a:spLocks noGrp="1"/>
          </p:cNvSpPr>
          <p:nvPr>
            <p:ph type="sldNum" sz="quarter" idx="12"/>
          </p:nvPr>
        </p:nvSpPr>
        <p:spPr/>
        <p:txBody>
          <a:bodyPr/>
          <a:lstStyle/>
          <a:p>
            <a:fld id="{6D22F896-40B5-4ADD-8801-0D06FADFA095}" type="slidenum">
              <a:rPr lang="en-US" smtClean="0"/>
              <a:t>65</a:t>
            </a:fld>
            <a:endParaRPr lang="en-US" dirty="0"/>
          </a:p>
        </p:txBody>
      </p:sp>
      <p:pic>
        <p:nvPicPr>
          <p:cNvPr id="6" name="Picture 5">
            <a:extLst>
              <a:ext uri="{FF2B5EF4-FFF2-40B4-BE49-F238E27FC236}">
                <a16:creationId xmlns:a16="http://schemas.microsoft.com/office/drawing/2014/main" id="{4853C4DA-903D-2B2E-6064-14F24E34227A}"/>
              </a:ext>
            </a:extLst>
          </p:cNvPr>
          <p:cNvPicPr>
            <a:picLocks noChangeAspect="1"/>
          </p:cNvPicPr>
          <p:nvPr/>
        </p:nvPicPr>
        <p:blipFill rotWithShape="1">
          <a:blip r:embed="rId5"/>
          <a:srcRect l="61293" t="5112" r="11697" b="30408"/>
          <a:stretch/>
        </p:blipFill>
        <p:spPr>
          <a:xfrm>
            <a:off x="5699760" y="2097088"/>
            <a:ext cx="5720080" cy="3840480"/>
          </a:xfrm>
          <a:prstGeom prst="rect">
            <a:avLst/>
          </a:prstGeom>
        </p:spPr>
      </p:pic>
      <p:sp>
        <p:nvSpPr>
          <p:cNvPr id="8" name="Oval 7">
            <a:extLst>
              <a:ext uri="{FF2B5EF4-FFF2-40B4-BE49-F238E27FC236}">
                <a16:creationId xmlns:a16="http://schemas.microsoft.com/office/drawing/2014/main" id="{0B110F18-1189-19E4-D49F-46F42F085997}"/>
              </a:ext>
            </a:extLst>
          </p:cNvPr>
          <p:cNvSpPr/>
          <p:nvPr/>
        </p:nvSpPr>
        <p:spPr>
          <a:xfrm>
            <a:off x="5699760" y="3017520"/>
            <a:ext cx="883920" cy="32004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a:extLst>
              <a:ext uri="{FF2B5EF4-FFF2-40B4-BE49-F238E27FC236}">
                <a16:creationId xmlns:a16="http://schemas.microsoft.com/office/drawing/2014/main" id="{6378B842-043A-3B73-0AC9-BDFD694D67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9679" y="5878939"/>
            <a:ext cx="487363" cy="487363"/>
          </a:xfrm>
          <a:prstGeom prst="rect">
            <a:avLst/>
          </a:prstGeom>
        </p:spPr>
      </p:pic>
    </p:spTree>
    <p:extLst>
      <p:ext uri="{BB962C8B-B14F-4D97-AF65-F5344CB8AC3E}">
        <p14:creationId xmlns:p14="http://schemas.microsoft.com/office/powerpoint/2010/main" val="3825177968"/>
      </p:ext>
    </p:extLst>
  </p:cSld>
  <p:clrMapOvr>
    <a:masterClrMapping/>
  </p:clrMapOvr>
  <mc:AlternateContent xmlns:mc="http://schemas.openxmlformats.org/markup-compatibility/2006" xmlns:p14="http://schemas.microsoft.com/office/powerpoint/2010/main">
    <mc:Choice Requires="p14">
      <p:transition spd="slow" p14:dur="2000" advTm="18079"/>
    </mc:Choice>
    <mc:Fallback xmlns="">
      <p:transition spd="slow" advTm="18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6C8E-052D-DF54-BDDF-A7A8A6F874B2}"/>
              </a:ext>
            </a:extLst>
          </p:cNvPr>
          <p:cNvSpPr>
            <a:spLocks noGrp="1"/>
          </p:cNvSpPr>
          <p:nvPr>
            <p:ph type="title"/>
          </p:nvPr>
        </p:nvSpPr>
        <p:spPr/>
        <p:txBody>
          <a:bodyPr/>
          <a:lstStyle/>
          <a:p>
            <a:r>
              <a:rPr lang="en-US" dirty="0"/>
              <a:t>Putting it together</a:t>
            </a:r>
            <a:endParaRPr lang="en-GB" dirty="0"/>
          </a:p>
        </p:txBody>
      </p:sp>
      <p:sp>
        <p:nvSpPr>
          <p:cNvPr id="3" name="Content Placeholder 2">
            <a:extLst>
              <a:ext uri="{FF2B5EF4-FFF2-40B4-BE49-F238E27FC236}">
                <a16:creationId xmlns:a16="http://schemas.microsoft.com/office/drawing/2014/main" id="{85C8856F-6AC2-F0AF-8FE0-04996F544D22}"/>
              </a:ext>
            </a:extLst>
          </p:cNvPr>
          <p:cNvSpPr>
            <a:spLocks noGrp="1"/>
          </p:cNvSpPr>
          <p:nvPr>
            <p:ph idx="1"/>
          </p:nvPr>
        </p:nvSpPr>
        <p:spPr>
          <a:xfrm>
            <a:off x="1141413" y="2249487"/>
            <a:ext cx="5452428" cy="3541714"/>
          </a:xfrm>
        </p:spPr>
        <p:txBody>
          <a:bodyPr/>
          <a:lstStyle/>
          <a:p>
            <a:r>
              <a:rPr lang="en-US" dirty="0"/>
              <a:t>This brings up the Choose New Node Menu</a:t>
            </a:r>
          </a:p>
          <a:p>
            <a:r>
              <a:rPr lang="en-US" dirty="0"/>
              <a:t>Select questionnaire to add a questionnaire</a:t>
            </a:r>
            <a:endParaRPr lang="en-GB" dirty="0"/>
          </a:p>
        </p:txBody>
      </p:sp>
      <p:sp>
        <p:nvSpPr>
          <p:cNvPr id="4" name="Slide Number Placeholder 3">
            <a:extLst>
              <a:ext uri="{FF2B5EF4-FFF2-40B4-BE49-F238E27FC236}">
                <a16:creationId xmlns:a16="http://schemas.microsoft.com/office/drawing/2014/main" id="{017BF4E2-EE92-8B79-BD3B-CE35DA14487D}"/>
              </a:ext>
            </a:extLst>
          </p:cNvPr>
          <p:cNvSpPr>
            <a:spLocks noGrp="1"/>
          </p:cNvSpPr>
          <p:nvPr>
            <p:ph type="sldNum" sz="quarter" idx="12"/>
          </p:nvPr>
        </p:nvSpPr>
        <p:spPr/>
        <p:txBody>
          <a:bodyPr/>
          <a:lstStyle/>
          <a:p>
            <a:fld id="{6D22F896-40B5-4ADD-8801-0D06FADFA095}" type="slidenum">
              <a:rPr lang="en-US" smtClean="0"/>
              <a:t>66</a:t>
            </a:fld>
            <a:endParaRPr lang="en-US" dirty="0"/>
          </a:p>
        </p:txBody>
      </p:sp>
      <p:pic>
        <p:nvPicPr>
          <p:cNvPr id="8" name="Picture 7">
            <a:extLst>
              <a:ext uri="{FF2B5EF4-FFF2-40B4-BE49-F238E27FC236}">
                <a16:creationId xmlns:a16="http://schemas.microsoft.com/office/drawing/2014/main" id="{9854AE16-5BA9-4ABA-779F-B0A16E4800C9}"/>
              </a:ext>
            </a:extLst>
          </p:cNvPr>
          <p:cNvPicPr>
            <a:picLocks noChangeAspect="1"/>
          </p:cNvPicPr>
          <p:nvPr/>
        </p:nvPicPr>
        <p:blipFill rotWithShape="1">
          <a:blip r:embed="rId5"/>
          <a:srcRect l="67833" t="8667" r="17917" b="23482"/>
          <a:stretch/>
        </p:blipFill>
        <p:spPr>
          <a:xfrm>
            <a:off x="6807200" y="1332403"/>
            <a:ext cx="3586480" cy="4802947"/>
          </a:xfrm>
          <a:prstGeom prst="rect">
            <a:avLst/>
          </a:prstGeom>
        </p:spPr>
      </p:pic>
      <p:pic>
        <p:nvPicPr>
          <p:cNvPr id="5" name="Recorded Sound">
            <a:hlinkClick r:id="" action="ppaction://media"/>
            <a:extLst>
              <a:ext uri="{FF2B5EF4-FFF2-40B4-BE49-F238E27FC236}">
                <a16:creationId xmlns:a16="http://schemas.microsoft.com/office/drawing/2014/main" id="{99B1A43C-FAD4-C2D8-83FE-A1BDAA6352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1400" y="5999033"/>
            <a:ext cx="487363" cy="487363"/>
          </a:xfrm>
          <a:prstGeom prst="rect">
            <a:avLst/>
          </a:prstGeom>
        </p:spPr>
      </p:pic>
    </p:spTree>
    <p:extLst>
      <p:ext uri="{BB962C8B-B14F-4D97-AF65-F5344CB8AC3E}">
        <p14:creationId xmlns:p14="http://schemas.microsoft.com/office/powerpoint/2010/main" val="813732077"/>
      </p:ext>
    </p:extLst>
  </p:cSld>
  <p:clrMapOvr>
    <a:masterClrMapping/>
  </p:clrMapOvr>
  <mc:AlternateContent xmlns:mc="http://schemas.openxmlformats.org/markup-compatibility/2006" xmlns:p14="http://schemas.microsoft.com/office/powerpoint/2010/main">
    <mc:Choice Requires="p14">
      <p:transition spd="slow" p14:dur="2000" advTm="15507"/>
    </mc:Choice>
    <mc:Fallback xmlns="">
      <p:transition spd="slow" advTm="15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6C8E-052D-DF54-BDDF-A7A8A6F874B2}"/>
              </a:ext>
            </a:extLst>
          </p:cNvPr>
          <p:cNvSpPr>
            <a:spLocks noGrp="1"/>
          </p:cNvSpPr>
          <p:nvPr>
            <p:ph type="title"/>
          </p:nvPr>
        </p:nvSpPr>
        <p:spPr/>
        <p:txBody>
          <a:bodyPr/>
          <a:lstStyle/>
          <a:p>
            <a:r>
              <a:rPr lang="en-US" dirty="0"/>
              <a:t>Putting it together</a:t>
            </a:r>
            <a:endParaRPr lang="en-GB" dirty="0"/>
          </a:p>
        </p:txBody>
      </p:sp>
      <p:sp>
        <p:nvSpPr>
          <p:cNvPr id="3" name="Content Placeholder 2">
            <a:extLst>
              <a:ext uri="{FF2B5EF4-FFF2-40B4-BE49-F238E27FC236}">
                <a16:creationId xmlns:a16="http://schemas.microsoft.com/office/drawing/2014/main" id="{85C8856F-6AC2-F0AF-8FE0-04996F544D22}"/>
              </a:ext>
            </a:extLst>
          </p:cNvPr>
          <p:cNvSpPr>
            <a:spLocks noGrp="1"/>
          </p:cNvSpPr>
          <p:nvPr>
            <p:ph idx="1"/>
          </p:nvPr>
        </p:nvSpPr>
        <p:spPr>
          <a:xfrm>
            <a:off x="1141413" y="2249487"/>
            <a:ext cx="5371148" cy="3541714"/>
          </a:xfrm>
        </p:spPr>
        <p:txBody>
          <a:bodyPr/>
          <a:lstStyle/>
          <a:p>
            <a:r>
              <a:rPr lang="en-US" dirty="0"/>
              <a:t>This then displays a window showing all available questionnaires</a:t>
            </a:r>
          </a:p>
          <a:p>
            <a:r>
              <a:rPr lang="en-US" dirty="0"/>
              <a:t>Select Demographics, click OK</a:t>
            </a:r>
            <a:endParaRPr lang="en-GB" dirty="0"/>
          </a:p>
        </p:txBody>
      </p:sp>
      <p:sp>
        <p:nvSpPr>
          <p:cNvPr id="4" name="Slide Number Placeholder 3">
            <a:extLst>
              <a:ext uri="{FF2B5EF4-FFF2-40B4-BE49-F238E27FC236}">
                <a16:creationId xmlns:a16="http://schemas.microsoft.com/office/drawing/2014/main" id="{017BF4E2-EE92-8B79-BD3B-CE35DA14487D}"/>
              </a:ext>
            </a:extLst>
          </p:cNvPr>
          <p:cNvSpPr>
            <a:spLocks noGrp="1"/>
          </p:cNvSpPr>
          <p:nvPr>
            <p:ph type="sldNum" sz="quarter" idx="12"/>
          </p:nvPr>
        </p:nvSpPr>
        <p:spPr/>
        <p:txBody>
          <a:bodyPr/>
          <a:lstStyle/>
          <a:p>
            <a:fld id="{6D22F896-40B5-4ADD-8801-0D06FADFA095}" type="slidenum">
              <a:rPr lang="en-US" smtClean="0"/>
              <a:t>67</a:t>
            </a:fld>
            <a:endParaRPr lang="en-US" dirty="0"/>
          </a:p>
        </p:txBody>
      </p:sp>
      <p:pic>
        <p:nvPicPr>
          <p:cNvPr id="5" name="Recorded Sound">
            <a:hlinkClick r:id="" action="ppaction://media"/>
            <a:extLst>
              <a:ext uri="{FF2B5EF4-FFF2-40B4-BE49-F238E27FC236}">
                <a16:creationId xmlns:a16="http://schemas.microsoft.com/office/drawing/2014/main" id="{5662BEAC-1647-C1C2-7D0D-AAD90C2A60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1736" y="5957469"/>
            <a:ext cx="487363" cy="487363"/>
          </a:xfrm>
          <a:prstGeom prst="rect">
            <a:avLst/>
          </a:prstGeom>
        </p:spPr>
      </p:pic>
      <p:pic>
        <p:nvPicPr>
          <p:cNvPr id="9" name="Picture 8">
            <a:extLst>
              <a:ext uri="{FF2B5EF4-FFF2-40B4-BE49-F238E27FC236}">
                <a16:creationId xmlns:a16="http://schemas.microsoft.com/office/drawing/2014/main" id="{6B2532E7-05D6-5840-8117-C221E7C286F6}"/>
              </a:ext>
            </a:extLst>
          </p:cNvPr>
          <p:cNvPicPr>
            <a:picLocks noChangeAspect="1"/>
          </p:cNvPicPr>
          <p:nvPr/>
        </p:nvPicPr>
        <p:blipFill rotWithShape="1">
          <a:blip r:embed="rId6"/>
          <a:srcRect l="64412" t="8740" r="14125" b="57137"/>
          <a:stretch/>
        </p:blipFill>
        <p:spPr>
          <a:xfrm>
            <a:off x="6512561" y="2249487"/>
            <a:ext cx="5009046" cy="2239735"/>
          </a:xfrm>
          <a:prstGeom prst="rect">
            <a:avLst/>
          </a:prstGeom>
        </p:spPr>
      </p:pic>
      <p:sp>
        <p:nvSpPr>
          <p:cNvPr id="7" name="Oval 6">
            <a:extLst>
              <a:ext uri="{FF2B5EF4-FFF2-40B4-BE49-F238E27FC236}">
                <a16:creationId xmlns:a16="http://schemas.microsoft.com/office/drawing/2014/main" id="{5AE9007B-A210-2B1F-B50C-44B7A1F64295}"/>
              </a:ext>
            </a:extLst>
          </p:cNvPr>
          <p:cNvSpPr/>
          <p:nvPr/>
        </p:nvSpPr>
        <p:spPr>
          <a:xfrm>
            <a:off x="6512561" y="3819829"/>
            <a:ext cx="914400" cy="40103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588806"/>
      </p:ext>
    </p:extLst>
  </p:cSld>
  <p:clrMapOvr>
    <a:masterClrMapping/>
  </p:clrMapOvr>
  <mc:AlternateContent xmlns:mc="http://schemas.openxmlformats.org/markup-compatibility/2006" xmlns:p14="http://schemas.microsoft.com/office/powerpoint/2010/main">
    <mc:Choice Requires="p14">
      <p:transition spd="slow" p14:dur="2000" advTm="14127"/>
    </mc:Choice>
    <mc:Fallback xmlns="">
      <p:transition spd="slow" advTm="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7233-0628-361E-2C57-1F24BAA971F7}"/>
              </a:ext>
            </a:extLst>
          </p:cNvPr>
          <p:cNvSpPr>
            <a:spLocks noGrp="1"/>
          </p:cNvSpPr>
          <p:nvPr>
            <p:ph type="title"/>
          </p:nvPr>
        </p:nvSpPr>
        <p:spPr/>
        <p:txBody>
          <a:bodyPr/>
          <a:lstStyle/>
          <a:p>
            <a:r>
              <a:rPr lang="en-US" dirty="0"/>
              <a:t>Putting it together</a:t>
            </a:r>
            <a:endParaRPr lang="en-GB" dirty="0"/>
          </a:p>
        </p:txBody>
      </p:sp>
      <p:pic>
        <p:nvPicPr>
          <p:cNvPr id="6" name="Content Placeholder 5">
            <a:extLst>
              <a:ext uri="{FF2B5EF4-FFF2-40B4-BE49-F238E27FC236}">
                <a16:creationId xmlns:a16="http://schemas.microsoft.com/office/drawing/2014/main" id="{633A3FE3-0334-CBB0-643C-2C8DA9863DD5}"/>
              </a:ext>
            </a:extLst>
          </p:cNvPr>
          <p:cNvPicPr>
            <a:picLocks noGrp="1" noChangeAspect="1"/>
          </p:cNvPicPr>
          <p:nvPr>
            <p:ph idx="1"/>
          </p:nvPr>
        </p:nvPicPr>
        <p:blipFill rotWithShape="1">
          <a:blip r:embed="rId5"/>
          <a:srcRect l="61501" t="18873" r="11329" b="28199"/>
          <a:stretch/>
        </p:blipFill>
        <p:spPr>
          <a:xfrm>
            <a:off x="5717299" y="2202873"/>
            <a:ext cx="6049863" cy="3314700"/>
          </a:xfrm>
        </p:spPr>
      </p:pic>
      <p:sp>
        <p:nvSpPr>
          <p:cNvPr id="4" name="Slide Number Placeholder 3">
            <a:extLst>
              <a:ext uri="{FF2B5EF4-FFF2-40B4-BE49-F238E27FC236}">
                <a16:creationId xmlns:a16="http://schemas.microsoft.com/office/drawing/2014/main" id="{264188E9-2449-1DC7-1540-D7F9B11715FF}"/>
              </a:ext>
            </a:extLst>
          </p:cNvPr>
          <p:cNvSpPr>
            <a:spLocks noGrp="1"/>
          </p:cNvSpPr>
          <p:nvPr>
            <p:ph type="sldNum" sz="quarter" idx="12"/>
          </p:nvPr>
        </p:nvSpPr>
        <p:spPr/>
        <p:txBody>
          <a:bodyPr/>
          <a:lstStyle/>
          <a:p>
            <a:fld id="{6D22F896-40B5-4ADD-8801-0D06FADFA095}" type="slidenum">
              <a:rPr lang="en-US" smtClean="0"/>
              <a:t>68</a:t>
            </a:fld>
            <a:endParaRPr lang="en-US" dirty="0"/>
          </a:p>
        </p:txBody>
      </p:sp>
      <p:sp>
        <p:nvSpPr>
          <p:cNvPr id="7" name="Oval 6">
            <a:extLst>
              <a:ext uri="{FF2B5EF4-FFF2-40B4-BE49-F238E27FC236}">
                <a16:creationId xmlns:a16="http://schemas.microsoft.com/office/drawing/2014/main" id="{A586DC9E-9C36-B6C9-F090-064278CD9778}"/>
              </a:ext>
            </a:extLst>
          </p:cNvPr>
          <p:cNvSpPr/>
          <p:nvPr/>
        </p:nvSpPr>
        <p:spPr>
          <a:xfrm>
            <a:off x="5997863" y="3908167"/>
            <a:ext cx="1117600" cy="72644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F1791EDE-D867-1EFB-086A-7530BE34D805}"/>
              </a:ext>
            </a:extLst>
          </p:cNvPr>
          <p:cNvSpPr txBox="1">
            <a:spLocks/>
          </p:cNvSpPr>
          <p:nvPr/>
        </p:nvSpPr>
        <p:spPr>
          <a:xfrm>
            <a:off x="623253" y="2028031"/>
            <a:ext cx="4937757" cy="422036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effectLst/>
              </a:rPr>
              <a:t>We now have a new node for our demographics questionnaire</a:t>
            </a:r>
          </a:p>
          <a:p>
            <a:r>
              <a:rPr lang="en-US" dirty="0">
                <a:effectLst/>
              </a:rPr>
              <a:t>We add this to the main experiment by dragging the arrow from the Start node to the questionnaire node</a:t>
            </a:r>
          </a:p>
          <a:p>
            <a:r>
              <a:rPr lang="en-US" dirty="0">
                <a:effectLst/>
              </a:rPr>
              <a:t>Then clicking on the white circle to draw an arrow from the demographics node to the finish node</a:t>
            </a:r>
          </a:p>
          <a:p>
            <a:r>
              <a:rPr lang="en-US" dirty="0">
                <a:effectLst/>
              </a:rPr>
              <a:t>On the next slide there is a video demonstration of this</a:t>
            </a:r>
            <a:endParaRPr lang="en-GB" dirty="0">
              <a:effectLst/>
            </a:endParaRPr>
          </a:p>
          <a:p>
            <a:pPr lvl="1"/>
            <a:r>
              <a:rPr lang="en-GB" dirty="0">
                <a:effectLst/>
              </a:rPr>
              <a:t>This also shows how we add Task</a:t>
            </a:r>
            <a:endParaRPr lang="en-US" dirty="0">
              <a:effectLst/>
            </a:endParaRPr>
          </a:p>
        </p:txBody>
      </p:sp>
      <p:pic>
        <p:nvPicPr>
          <p:cNvPr id="3" name="Recorded Sound">
            <a:hlinkClick r:id="" action="ppaction://media"/>
            <a:extLst>
              <a:ext uri="{FF2B5EF4-FFF2-40B4-BE49-F238E27FC236}">
                <a16:creationId xmlns:a16="http://schemas.microsoft.com/office/drawing/2014/main" id="{009880A5-6D17-411B-FC29-E0B35B6BB5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1384" y="5912884"/>
            <a:ext cx="487363" cy="487363"/>
          </a:xfrm>
          <a:prstGeom prst="rect">
            <a:avLst/>
          </a:prstGeom>
        </p:spPr>
      </p:pic>
    </p:spTree>
    <p:extLst>
      <p:ext uri="{BB962C8B-B14F-4D97-AF65-F5344CB8AC3E}">
        <p14:creationId xmlns:p14="http://schemas.microsoft.com/office/powerpoint/2010/main" val="1787672735"/>
      </p:ext>
    </p:extLst>
  </p:cSld>
  <p:clrMapOvr>
    <a:masterClrMapping/>
  </p:clrMapOvr>
  <mc:AlternateContent xmlns:mc="http://schemas.openxmlformats.org/markup-compatibility/2006" xmlns:p14="http://schemas.microsoft.com/office/powerpoint/2010/main">
    <mc:Choice Requires="p14">
      <p:transition spd="slow" p14:dur="2000" advTm="12639"/>
    </mc:Choice>
    <mc:Fallback xmlns="">
      <p:transition spd="slow" advTm="12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849CCE-6F8F-F8CB-635A-968AEF93ED0E}"/>
              </a:ext>
            </a:extLst>
          </p:cNvPr>
          <p:cNvSpPr>
            <a:spLocks noGrp="1"/>
          </p:cNvSpPr>
          <p:nvPr>
            <p:ph type="sldNum" sz="quarter" idx="12"/>
          </p:nvPr>
        </p:nvSpPr>
        <p:spPr/>
        <p:txBody>
          <a:bodyPr/>
          <a:lstStyle/>
          <a:p>
            <a:fld id="{6D22F896-40B5-4ADD-8801-0D06FADFA095}" type="slidenum">
              <a:rPr lang="en-US" smtClean="0"/>
              <a:t>69</a:t>
            </a:fld>
            <a:endParaRPr lang="en-US" dirty="0"/>
          </a:p>
        </p:txBody>
      </p:sp>
      <p:pic>
        <p:nvPicPr>
          <p:cNvPr id="6" name="experiment builder">
            <a:hlinkClick r:id="" action="ppaction://media"/>
            <a:extLst>
              <a:ext uri="{FF2B5EF4-FFF2-40B4-BE49-F238E27FC236}">
                <a16:creationId xmlns:a16="http://schemas.microsoft.com/office/drawing/2014/main" id="{B567C094-CC85-05B9-4A3A-BD629387A6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121" t="-6020" r="16106" b="5773"/>
          <a:stretch/>
        </p:blipFill>
        <p:spPr>
          <a:xfrm>
            <a:off x="1784891" y="582283"/>
            <a:ext cx="8172000" cy="5508000"/>
          </a:xfrm>
          <a:prstGeom prst="rect">
            <a:avLst/>
          </a:prstGeom>
        </p:spPr>
      </p:pic>
      <p:pic>
        <p:nvPicPr>
          <p:cNvPr id="2" name="Recorded Sound">
            <a:hlinkClick r:id="" action="ppaction://media"/>
            <a:extLst>
              <a:ext uri="{FF2B5EF4-FFF2-40B4-BE49-F238E27FC236}">
                <a16:creationId xmlns:a16="http://schemas.microsoft.com/office/drawing/2014/main" id="{D6A59760-9810-5105-CF4F-76EE14F642F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98934" y="5957469"/>
            <a:ext cx="487363" cy="487363"/>
          </a:xfrm>
          <a:prstGeom prst="rect">
            <a:avLst/>
          </a:prstGeom>
        </p:spPr>
      </p:pic>
    </p:spTree>
    <p:extLst>
      <p:ext uri="{BB962C8B-B14F-4D97-AF65-F5344CB8AC3E}">
        <p14:creationId xmlns:p14="http://schemas.microsoft.com/office/powerpoint/2010/main" val="376900883"/>
      </p:ext>
    </p:extLst>
  </p:cSld>
  <p:clrMapOvr>
    <a:masterClrMapping/>
  </p:clrMapOvr>
  <mc:AlternateContent xmlns:mc="http://schemas.openxmlformats.org/markup-compatibility/2006" xmlns:p14="http://schemas.microsoft.com/office/powerpoint/2010/main">
    <mc:Choice Requires="p14">
      <p:transition spd="slow" p14:dur="2000" advTm="23521"/>
    </mc:Choice>
    <mc:Fallback xmlns="">
      <p:transition spd="slow" advTm="23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Creating a project</a:t>
            </a:r>
            <a:endParaRPr lang="en-GB" dirty="0"/>
          </a:p>
        </p:txBody>
      </p:sp>
      <p:sp>
        <p:nvSpPr>
          <p:cNvPr id="3" name="Content Placeholder 2"/>
          <p:cNvSpPr>
            <a:spLocks noGrp="1"/>
          </p:cNvSpPr>
          <p:nvPr>
            <p:ph idx="1"/>
          </p:nvPr>
        </p:nvSpPr>
        <p:spPr>
          <a:xfrm>
            <a:off x="1141412" y="1893279"/>
            <a:ext cx="4745821" cy="3989995"/>
          </a:xfrm>
        </p:spPr>
        <p:txBody>
          <a:bodyPr>
            <a:normAutofit/>
          </a:bodyPr>
          <a:lstStyle/>
          <a:p>
            <a:r>
              <a:rPr lang="en-US" dirty="0"/>
              <a:t>This will take you through to the Projects landing page, where you can see any projects you are working on</a:t>
            </a:r>
          </a:p>
          <a:p>
            <a:pPr lvl="1"/>
            <a:r>
              <a:rPr lang="en-US" dirty="0"/>
              <a:t>Click “create new project” in the top right corner </a:t>
            </a:r>
          </a:p>
          <a:p>
            <a:pPr lvl="1"/>
            <a:r>
              <a:rPr lang="en-US" dirty="0"/>
              <a:t>Name your project, click Create</a:t>
            </a:r>
          </a:p>
          <a:p>
            <a:pPr lvl="1"/>
            <a:r>
              <a:rPr lang="en-US" dirty="0"/>
              <a:t>You can add a project description if you think this might be helpful</a:t>
            </a:r>
          </a:p>
          <a:p>
            <a:r>
              <a:rPr lang="en-US" dirty="0"/>
              <a:t>You are now ready to start assembling the components of your experiment!</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7</a:t>
            </a:fld>
            <a:endParaRPr lang="en-US" dirty="0"/>
          </a:p>
        </p:txBody>
      </p:sp>
      <p:pic>
        <p:nvPicPr>
          <p:cNvPr id="11" name="Picture 10">
            <a:extLst>
              <a:ext uri="{FF2B5EF4-FFF2-40B4-BE49-F238E27FC236}">
                <a16:creationId xmlns:a16="http://schemas.microsoft.com/office/drawing/2014/main" id="{2F44E54F-DBBA-B926-5AB2-2F9526C13771}"/>
              </a:ext>
            </a:extLst>
          </p:cNvPr>
          <p:cNvPicPr>
            <a:picLocks noChangeAspect="1"/>
          </p:cNvPicPr>
          <p:nvPr/>
        </p:nvPicPr>
        <p:blipFill rotWithShape="1">
          <a:blip r:embed="rId5"/>
          <a:srcRect l="61027" t="13196" r="11541" b="62720"/>
          <a:stretch/>
        </p:blipFill>
        <p:spPr>
          <a:xfrm>
            <a:off x="6096000" y="1959676"/>
            <a:ext cx="5554704" cy="1371601"/>
          </a:xfrm>
          <a:prstGeom prst="rect">
            <a:avLst/>
          </a:prstGeom>
        </p:spPr>
      </p:pic>
      <p:sp>
        <p:nvSpPr>
          <p:cNvPr id="12" name="Oval 11">
            <a:extLst>
              <a:ext uri="{FF2B5EF4-FFF2-40B4-BE49-F238E27FC236}">
                <a16:creationId xmlns:a16="http://schemas.microsoft.com/office/drawing/2014/main" id="{D3BB5D85-30CB-16B6-0D22-8E61E657A934}"/>
              </a:ext>
            </a:extLst>
          </p:cNvPr>
          <p:cNvSpPr/>
          <p:nvPr/>
        </p:nvSpPr>
        <p:spPr>
          <a:xfrm>
            <a:off x="10654180" y="2014194"/>
            <a:ext cx="1091263" cy="44428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77DFAB9-F0C1-A38D-5D6E-DBAED421A143}"/>
              </a:ext>
            </a:extLst>
          </p:cNvPr>
          <p:cNvPicPr>
            <a:picLocks noChangeAspect="1"/>
          </p:cNvPicPr>
          <p:nvPr/>
        </p:nvPicPr>
        <p:blipFill rotWithShape="1">
          <a:blip r:embed="rId6"/>
          <a:srcRect l="68928" t="15714" r="18840" b="52850"/>
          <a:stretch/>
        </p:blipFill>
        <p:spPr>
          <a:xfrm>
            <a:off x="6792685" y="3594635"/>
            <a:ext cx="3753543" cy="2713037"/>
          </a:xfrm>
          <a:prstGeom prst="rect">
            <a:avLst/>
          </a:prstGeom>
        </p:spPr>
      </p:pic>
      <p:pic>
        <p:nvPicPr>
          <p:cNvPr id="5" name="Recorded Sound">
            <a:hlinkClick r:id="" action="ppaction://media"/>
            <a:extLst>
              <a:ext uri="{FF2B5EF4-FFF2-40B4-BE49-F238E27FC236}">
                <a16:creationId xmlns:a16="http://schemas.microsoft.com/office/drawing/2014/main" id="{BB29F102-12EC-7151-55BE-D36643281B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81518" y="6002750"/>
            <a:ext cx="487363" cy="487363"/>
          </a:xfrm>
          <a:prstGeom prst="rect">
            <a:avLst/>
          </a:prstGeom>
        </p:spPr>
      </p:pic>
    </p:spTree>
    <p:extLst>
      <p:ext uri="{BB962C8B-B14F-4D97-AF65-F5344CB8AC3E}">
        <p14:creationId xmlns:p14="http://schemas.microsoft.com/office/powerpoint/2010/main" val="1393813273"/>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5C0DAD-DD35-9C29-EBB6-FD636E6DD44C}"/>
              </a:ext>
            </a:extLst>
          </p:cNvPr>
          <p:cNvSpPr>
            <a:spLocks noGrp="1"/>
          </p:cNvSpPr>
          <p:nvPr>
            <p:ph idx="1"/>
          </p:nvPr>
        </p:nvSpPr>
        <p:spPr/>
        <p:txBody>
          <a:bodyPr/>
          <a:lstStyle/>
          <a:p>
            <a:r>
              <a:rPr lang="en-US" dirty="0"/>
              <a:t>We have now finished creating the basic experiment</a:t>
            </a:r>
          </a:p>
          <a:p>
            <a:r>
              <a:rPr lang="en-US" dirty="0"/>
              <a:t>Hit ‘Preview Experiment’ to check it all works properly</a:t>
            </a:r>
          </a:p>
          <a:p>
            <a:pPr lvl="1"/>
            <a:r>
              <a:rPr lang="en-US" dirty="0"/>
              <a:t>Video run through of experiment on the next slide</a:t>
            </a:r>
            <a:endParaRPr lang="en-GB" dirty="0"/>
          </a:p>
        </p:txBody>
      </p:sp>
      <p:sp>
        <p:nvSpPr>
          <p:cNvPr id="4" name="Slide Number Placeholder 3">
            <a:extLst>
              <a:ext uri="{FF2B5EF4-FFF2-40B4-BE49-F238E27FC236}">
                <a16:creationId xmlns:a16="http://schemas.microsoft.com/office/drawing/2014/main" id="{33AF42DE-3A53-1132-DDFE-03FD1D7C383D}"/>
              </a:ext>
            </a:extLst>
          </p:cNvPr>
          <p:cNvSpPr>
            <a:spLocks noGrp="1"/>
          </p:cNvSpPr>
          <p:nvPr>
            <p:ph type="sldNum" sz="quarter" idx="12"/>
          </p:nvPr>
        </p:nvSpPr>
        <p:spPr/>
        <p:txBody>
          <a:bodyPr/>
          <a:lstStyle/>
          <a:p>
            <a:fld id="{6D22F896-40B5-4ADD-8801-0D06FADFA095}" type="slidenum">
              <a:rPr lang="en-US" smtClean="0"/>
              <a:t>70</a:t>
            </a:fld>
            <a:endParaRPr lang="en-US" dirty="0"/>
          </a:p>
        </p:txBody>
      </p:sp>
      <p:pic>
        <p:nvPicPr>
          <p:cNvPr id="2" name="Recorded Sound">
            <a:hlinkClick r:id="" action="ppaction://media"/>
            <a:extLst>
              <a:ext uri="{FF2B5EF4-FFF2-40B4-BE49-F238E27FC236}">
                <a16:creationId xmlns:a16="http://schemas.microsoft.com/office/drawing/2014/main" id="{D7D32A2D-119A-ED7D-EC7B-5BA9B53768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57718" y="5927675"/>
            <a:ext cx="487363" cy="487363"/>
          </a:xfrm>
          <a:prstGeom prst="rect">
            <a:avLst/>
          </a:prstGeom>
        </p:spPr>
      </p:pic>
    </p:spTree>
    <p:extLst>
      <p:ext uri="{BB962C8B-B14F-4D97-AF65-F5344CB8AC3E}">
        <p14:creationId xmlns:p14="http://schemas.microsoft.com/office/powerpoint/2010/main" val="3461919317"/>
      </p:ext>
    </p:extLst>
  </p:cSld>
  <p:clrMapOvr>
    <a:masterClrMapping/>
  </p:clrMapOvr>
  <mc:AlternateContent xmlns:mc="http://schemas.openxmlformats.org/markup-compatibility/2006" xmlns:p14="http://schemas.microsoft.com/office/powerpoint/2010/main">
    <mc:Choice Requires="p14">
      <p:transition spd="slow" p14:dur="2000" advTm="30067"/>
    </mc:Choice>
    <mc:Fallback xmlns="">
      <p:transition spd="slow" advTm="30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DC16E5-FBAA-28BB-32AD-47403D7ABB75}"/>
              </a:ext>
            </a:extLst>
          </p:cNvPr>
          <p:cNvSpPr>
            <a:spLocks noGrp="1"/>
          </p:cNvSpPr>
          <p:nvPr>
            <p:ph type="sldNum" sz="quarter" idx="12"/>
          </p:nvPr>
        </p:nvSpPr>
        <p:spPr/>
        <p:txBody>
          <a:bodyPr/>
          <a:lstStyle/>
          <a:p>
            <a:fld id="{6D22F896-40B5-4ADD-8801-0D06FADFA095}" type="slidenum">
              <a:rPr lang="en-US" smtClean="0"/>
              <a:t>71</a:t>
            </a:fld>
            <a:endParaRPr lang="en-US" dirty="0"/>
          </a:p>
        </p:txBody>
      </p:sp>
      <p:pic>
        <p:nvPicPr>
          <p:cNvPr id="2" name="GMT20230724-121455_Recording_1920x1080">
            <a:hlinkClick r:id="" action="ppaction://media"/>
            <a:extLst>
              <a:ext uri="{FF2B5EF4-FFF2-40B4-BE49-F238E27FC236}">
                <a16:creationId xmlns:a16="http://schemas.microsoft.com/office/drawing/2014/main" id="{71EA5A9D-7F75-861D-5BAE-DAB716F391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080" y="145732"/>
            <a:ext cx="11442239" cy="6436260"/>
          </a:xfrm>
          <a:prstGeom prst="rect">
            <a:avLst/>
          </a:prstGeom>
        </p:spPr>
      </p:pic>
    </p:spTree>
    <p:extLst>
      <p:ext uri="{BB962C8B-B14F-4D97-AF65-F5344CB8AC3E}">
        <p14:creationId xmlns:p14="http://schemas.microsoft.com/office/powerpoint/2010/main" val="372397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015AD-AF8F-DFC8-B9E6-4C1E7F087BBA}"/>
              </a:ext>
            </a:extLst>
          </p:cNvPr>
          <p:cNvSpPr>
            <a:spLocks noGrp="1"/>
          </p:cNvSpPr>
          <p:nvPr>
            <p:ph type="title"/>
          </p:nvPr>
        </p:nvSpPr>
        <p:spPr/>
        <p:txBody>
          <a:bodyPr/>
          <a:lstStyle/>
          <a:p>
            <a:r>
              <a:rPr lang="en-US" dirty="0"/>
              <a:t>Skills checklist</a:t>
            </a:r>
            <a:endParaRPr lang="en-GB" dirty="0"/>
          </a:p>
        </p:txBody>
      </p:sp>
      <p:sp>
        <p:nvSpPr>
          <p:cNvPr id="3" name="Content Placeholder 2">
            <a:extLst>
              <a:ext uri="{FF2B5EF4-FFF2-40B4-BE49-F238E27FC236}">
                <a16:creationId xmlns:a16="http://schemas.microsoft.com/office/drawing/2014/main" id="{B660939D-B5C8-3AC0-7C12-926494F00075}"/>
              </a:ext>
            </a:extLst>
          </p:cNvPr>
          <p:cNvSpPr>
            <a:spLocks noGrp="1"/>
          </p:cNvSpPr>
          <p:nvPr>
            <p:ph idx="1"/>
          </p:nvPr>
        </p:nvSpPr>
        <p:spPr>
          <a:xfrm>
            <a:off x="1141412" y="2249486"/>
            <a:ext cx="9905999" cy="4171633"/>
          </a:xfrm>
        </p:spPr>
        <p:txBody>
          <a:bodyPr>
            <a:normAutofit fontScale="92500" lnSpcReduction="10000"/>
          </a:bodyPr>
          <a:lstStyle/>
          <a:p>
            <a:r>
              <a:rPr lang="en-US" dirty="0"/>
              <a:t>Today you have learned how to:</a:t>
            </a:r>
          </a:p>
          <a:p>
            <a:pPr lvl="1"/>
            <a:r>
              <a:rPr lang="en-US" dirty="0"/>
              <a:t>Build a basic questionnaire in Gorilla using </a:t>
            </a:r>
            <a:r>
              <a:rPr lang="en-US"/>
              <a:t>Questionnaire Builder 2</a:t>
            </a:r>
            <a:endParaRPr lang="en-US" dirty="0"/>
          </a:p>
          <a:p>
            <a:pPr lvl="2"/>
            <a:r>
              <a:rPr lang="en-US" dirty="0"/>
              <a:t>Value Entry Questions</a:t>
            </a:r>
          </a:p>
          <a:p>
            <a:pPr lvl="2"/>
            <a:r>
              <a:rPr lang="en-US" dirty="0"/>
              <a:t>Multiple Choice Questions</a:t>
            </a:r>
          </a:p>
          <a:p>
            <a:pPr lvl="2"/>
            <a:r>
              <a:rPr lang="en-US" dirty="0"/>
              <a:t>Consent Box</a:t>
            </a:r>
          </a:p>
          <a:p>
            <a:pPr lvl="1"/>
            <a:r>
              <a:rPr lang="en-US" dirty="0"/>
              <a:t>Build a basic task using Task Builder 2</a:t>
            </a:r>
          </a:p>
          <a:p>
            <a:pPr lvl="2"/>
            <a:r>
              <a:rPr lang="en-US" dirty="0"/>
              <a:t>Creating and editing displays</a:t>
            </a:r>
          </a:p>
          <a:p>
            <a:pPr lvl="3"/>
            <a:r>
              <a:rPr lang="en-US" dirty="0"/>
              <a:t>Using preset templates</a:t>
            </a:r>
          </a:p>
          <a:p>
            <a:pPr lvl="3"/>
            <a:r>
              <a:rPr lang="en-US" dirty="0"/>
              <a:t>Building from scratch using blank</a:t>
            </a:r>
          </a:p>
          <a:p>
            <a:pPr lvl="4"/>
            <a:r>
              <a:rPr lang="en-US" dirty="0"/>
              <a:t>Markdown Text</a:t>
            </a:r>
          </a:p>
          <a:p>
            <a:pPr lvl="4"/>
            <a:r>
              <a:rPr lang="en-US" dirty="0"/>
              <a:t>Response components</a:t>
            </a:r>
          </a:p>
          <a:p>
            <a:pPr lvl="4"/>
            <a:r>
              <a:rPr lang="en-US" dirty="0"/>
              <a:t>Different ways to continue</a:t>
            </a:r>
          </a:p>
          <a:p>
            <a:pPr lvl="4"/>
            <a:r>
              <a:rPr lang="en-US" dirty="0"/>
              <a:t>Providing Feedback</a:t>
            </a:r>
          </a:p>
          <a:p>
            <a:pPr lvl="4"/>
            <a:r>
              <a:rPr lang="en-US" dirty="0"/>
              <a:t>Including Timeouts</a:t>
            </a:r>
          </a:p>
          <a:p>
            <a:pPr lvl="2"/>
            <a:r>
              <a:rPr lang="en-US" dirty="0"/>
              <a:t>Linking tasks to spreadsheets</a:t>
            </a:r>
          </a:p>
          <a:p>
            <a:r>
              <a:rPr lang="en-US" dirty="0"/>
              <a:t>Use the Experiment Builder</a:t>
            </a:r>
          </a:p>
          <a:p>
            <a:pPr lvl="2"/>
            <a:endParaRPr lang="en-US" dirty="0"/>
          </a:p>
        </p:txBody>
      </p:sp>
      <p:sp>
        <p:nvSpPr>
          <p:cNvPr id="4" name="Slide Number Placeholder 3">
            <a:extLst>
              <a:ext uri="{FF2B5EF4-FFF2-40B4-BE49-F238E27FC236}">
                <a16:creationId xmlns:a16="http://schemas.microsoft.com/office/drawing/2014/main" id="{4F8D9E17-7139-2A6F-9470-C2551E4D9DA6}"/>
              </a:ext>
            </a:extLst>
          </p:cNvPr>
          <p:cNvSpPr>
            <a:spLocks noGrp="1"/>
          </p:cNvSpPr>
          <p:nvPr>
            <p:ph type="sldNum" sz="quarter" idx="12"/>
          </p:nvPr>
        </p:nvSpPr>
        <p:spPr/>
        <p:txBody>
          <a:bodyPr/>
          <a:lstStyle/>
          <a:p>
            <a:fld id="{6D22F896-40B5-4ADD-8801-0D06FADFA095}" type="slidenum">
              <a:rPr lang="en-US" smtClean="0"/>
              <a:t>72</a:t>
            </a:fld>
            <a:endParaRPr lang="en-US" dirty="0"/>
          </a:p>
        </p:txBody>
      </p:sp>
    </p:spTree>
    <p:extLst>
      <p:ext uri="{BB962C8B-B14F-4D97-AF65-F5344CB8AC3E}">
        <p14:creationId xmlns:p14="http://schemas.microsoft.com/office/powerpoint/2010/main" val="412425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85CBBED-CEED-8E70-079D-223063677E59}"/>
              </a:ext>
            </a:extLst>
          </p:cNvPr>
          <p:cNvSpPr>
            <a:spLocks noGrp="1"/>
          </p:cNvSpPr>
          <p:nvPr>
            <p:ph type="title"/>
          </p:nvPr>
        </p:nvSpPr>
        <p:spPr/>
        <p:txBody>
          <a:bodyPr/>
          <a:lstStyle/>
          <a:p>
            <a:r>
              <a:rPr lang="en-US" dirty="0"/>
              <a:t>Project home page</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8</a:t>
            </a:fld>
            <a:endParaRPr lang="en-US" dirty="0"/>
          </a:p>
        </p:txBody>
      </p:sp>
      <p:pic>
        <p:nvPicPr>
          <p:cNvPr id="5" name="Picture 4">
            <a:extLst>
              <a:ext uri="{FF2B5EF4-FFF2-40B4-BE49-F238E27FC236}">
                <a16:creationId xmlns:a16="http://schemas.microsoft.com/office/drawing/2014/main" id="{2D27E83E-FAA2-43DA-9BCA-3E5C7146E949}"/>
              </a:ext>
            </a:extLst>
          </p:cNvPr>
          <p:cNvPicPr>
            <a:picLocks noChangeAspect="1"/>
          </p:cNvPicPr>
          <p:nvPr/>
        </p:nvPicPr>
        <p:blipFill rotWithShape="1">
          <a:blip r:embed="rId5"/>
          <a:srcRect l="50000" t="6190" b="47143"/>
          <a:stretch/>
        </p:blipFill>
        <p:spPr>
          <a:xfrm>
            <a:off x="861800" y="2505890"/>
            <a:ext cx="9951373" cy="2612237"/>
          </a:xfrm>
          <a:prstGeom prst="rect">
            <a:avLst/>
          </a:prstGeom>
        </p:spPr>
      </p:pic>
      <p:pic>
        <p:nvPicPr>
          <p:cNvPr id="2" name="Recorded Sound">
            <a:hlinkClick r:id="" action="ppaction://media"/>
            <a:extLst>
              <a:ext uri="{FF2B5EF4-FFF2-40B4-BE49-F238E27FC236}">
                <a16:creationId xmlns:a16="http://schemas.microsoft.com/office/drawing/2014/main" id="{66C6F40C-BEB2-3825-67EE-3BE9AA9CD8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7718" y="5820309"/>
            <a:ext cx="487363" cy="487363"/>
          </a:xfrm>
          <a:prstGeom prst="rect">
            <a:avLst/>
          </a:prstGeom>
        </p:spPr>
      </p:pic>
    </p:spTree>
    <p:extLst>
      <p:ext uri="{BB962C8B-B14F-4D97-AF65-F5344CB8AC3E}">
        <p14:creationId xmlns:p14="http://schemas.microsoft.com/office/powerpoint/2010/main" val="2378315950"/>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Creating a Questionnaire</a:t>
            </a:r>
            <a:endParaRPr lang="en-GB" dirty="0"/>
          </a:p>
        </p:txBody>
      </p:sp>
      <p:sp>
        <p:nvSpPr>
          <p:cNvPr id="3" name="Content Placeholder 2"/>
          <p:cNvSpPr>
            <a:spLocks noGrp="1"/>
          </p:cNvSpPr>
          <p:nvPr>
            <p:ph idx="1"/>
          </p:nvPr>
        </p:nvSpPr>
        <p:spPr>
          <a:xfrm>
            <a:off x="1141412" y="1893279"/>
            <a:ext cx="5760834" cy="3989995"/>
          </a:xfrm>
        </p:spPr>
        <p:txBody>
          <a:bodyPr>
            <a:normAutofit/>
          </a:bodyPr>
          <a:lstStyle/>
          <a:p>
            <a:r>
              <a:rPr lang="en-US" dirty="0"/>
              <a:t>Creating a simple demographics questionnaire</a:t>
            </a:r>
          </a:p>
          <a:p>
            <a:pPr lvl="1"/>
            <a:r>
              <a:rPr lang="en-US" dirty="0"/>
              <a:t>You will want to screen participants against your inclusion criteria</a:t>
            </a:r>
          </a:p>
          <a:p>
            <a:r>
              <a:rPr lang="en-US" dirty="0"/>
              <a:t>Create -&gt; Tasks/Questionnaires</a:t>
            </a:r>
          </a:p>
          <a:p>
            <a:r>
              <a:rPr lang="en-US" dirty="0"/>
              <a:t>Questionnaire Builder 2</a:t>
            </a:r>
          </a:p>
          <a:p>
            <a:r>
              <a:rPr lang="en-US" dirty="0"/>
              <a:t>Enter name -&gt; Create</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9</a:t>
            </a:fld>
            <a:endParaRPr lang="en-US" dirty="0"/>
          </a:p>
        </p:txBody>
      </p:sp>
      <p:pic>
        <p:nvPicPr>
          <p:cNvPr id="7" name="Picture 6">
            <a:extLst>
              <a:ext uri="{FF2B5EF4-FFF2-40B4-BE49-F238E27FC236}">
                <a16:creationId xmlns:a16="http://schemas.microsoft.com/office/drawing/2014/main" id="{B45BECA7-D713-86E3-8B50-35FFDA30CCF0}"/>
              </a:ext>
            </a:extLst>
          </p:cNvPr>
          <p:cNvPicPr>
            <a:picLocks noChangeAspect="1"/>
          </p:cNvPicPr>
          <p:nvPr/>
        </p:nvPicPr>
        <p:blipFill rotWithShape="1">
          <a:blip r:embed="rId5"/>
          <a:srcRect l="66903" t="15757" r="16989" b="46970"/>
          <a:stretch/>
        </p:blipFill>
        <p:spPr>
          <a:xfrm>
            <a:off x="7523825" y="1664677"/>
            <a:ext cx="3526763" cy="2295198"/>
          </a:xfrm>
          <a:prstGeom prst="rect">
            <a:avLst/>
          </a:prstGeom>
        </p:spPr>
      </p:pic>
      <p:pic>
        <p:nvPicPr>
          <p:cNvPr id="13" name="Picture 12">
            <a:extLst>
              <a:ext uri="{FF2B5EF4-FFF2-40B4-BE49-F238E27FC236}">
                <a16:creationId xmlns:a16="http://schemas.microsoft.com/office/drawing/2014/main" id="{ED54E59E-7351-38F1-35F2-B06FC051A918}"/>
              </a:ext>
            </a:extLst>
          </p:cNvPr>
          <p:cNvPicPr>
            <a:picLocks noChangeAspect="1"/>
          </p:cNvPicPr>
          <p:nvPr/>
        </p:nvPicPr>
        <p:blipFill rotWithShape="1">
          <a:blip r:embed="rId6"/>
          <a:srcRect l="67321" t="31270" r="17589" b="59841"/>
          <a:stretch/>
        </p:blipFill>
        <p:spPr>
          <a:xfrm>
            <a:off x="6505539" y="4022845"/>
            <a:ext cx="5190540" cy="859971"/>
          </a:xfrm>
          <a:prstGeom prst="rect">
            <a:avLst/>
          </a:prstGeom>
        </p:spPr>
      </p:pic>
      <p:pic>
        <p:nvPicPr>
          <p:cNvPr id="15" name="Picture 14">
            <a:extLst>
              <a:ext uri="{FF2B5EF4-FFF2-40B4-BE49-F238E27FC236}">
                <a16:creationId xmlns:a16="http://schemas.microsoft.com/office/drawing/2014/main" id="{2E285EF2-4AD9-0596-DF37-64A8A5CF0D92}"/>
              </a:ext>
            </a:extLst>
          </p:cNvPr>
          <p:cNvPicPr>
            <a:picLocks noChangeAspect="1"/>
          </p:cNvPicPr>
          <p:nvPr/>
        </p:nvPicPr>
        <p:blipFill rotWithShape="1">
          <a:blip r:embed="rId7"/>
          <a:srcRect l="66964" t="20408" r="17411" b="56350"/>
          <a:stretch/>
        </p:blipFill>
        <p:spPr>
          <a:xfrm>
            <a:off x="7449442" y="4945786"/>
            <a:ext cx="3675528" cy="1537720"/>
          </a:xfrm>
          <a:prstGeom prst="rect">
            <a:avLst/>
          </a:prstGeom>
        </p:spPr>
      </p:pic>
      <p:sp>
        <p:nvSpPr>
          <p:cNvPr id="16" name="Oval 15">
            <a:extLst>
              <a:ext uri="{FF2B5EF4-FFF2-40B4-BE49-F238E27FC236}">
                <a16:creationId xmlns:a16="http://schemas.microsoft.com/office/drawing/2014/main" id="{AAEE1CE0-0E39-F4A9-C610-29E0403922EA}"/>
              </a:ext>
            </a:extLst>
          </p:cNvPr>
          <p:cNvSpPr/>
          <p:nvPr/>
        </p:nvSpPr>
        <p:spPr>
          <a:xfrm>
            <a:off x="9122996" y="6137712"/>
            <a:ext cx="1091263" cy="44428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A22DD024-A217-2452-108E-2BA5B85C072F}"/>
              </a:ext>
            </a:extLst>
          </p:cNvPr>
          <p:cNvSpPr/>
          <p:nvPr/>
        </p:nvSpPr>
        <p:spPr>
          <a:xfrm>
            <a:off x="7416542" y="5746386"/>
            <a:ext cx="1091263" cy="44428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a:extLst>
              <a:ext uri="{FF2B5EF4-FFF2-40B4-BE49-F238E27FC236}">
                <a16:creationId xmlns:a16="http://schemas.microsoft.com/office/drawing/2014/main" id="{AD7F7282-DFD1-AB94-B0CB-70807B8C9E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5263" y="6094629"/>
            <a:ext cx="487363" cy="487363"/>
          </a:xfrm>
          <a:prstGeom prst="rect">
            <a:avLst/>
          </a:prstGeom>
        </p:spPr>
      </p:pic>
    </p:spTree>
    <p:extLst>
      <p:ext uri="{BB962C8B-B14F-4D97-AF65-F5344CB8AC3E}">
        <p14:creationId xmlns:p14="http://schemas.microsoft.com/office/powerpoint/2010/main" val="2727384353"/>
      </p:ext>
    </p:extLst>
  </p:cSld>
  <p:clrMapOvr>
    <a:masterClrMapping/>
  </p:clrMapOvr>
  <mc:AlternateContent xmlns:mc="http://schemas.openxmlformats.org/markup-compatibility/2006" xmlns:p14="http://schemas.microsoft.com/office/powerpoint/2010/main">
    <mc:Choice Requires="p14">
      <p:transition spd="slow" p14:dur="2000" advTm="53939"/>
    </mc:Choice>
    <mc:Fallback xmlns="">
      <p:transition spd="slow" advTm="53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59368</TotalTime>
  <Words>5675</Words>
  <Application>Microsoft Office PowerPoint</Application>
  <PresentationFormat>Widescreen</PresentationFormat>
  <Paragraphs>537</Paragraphs>
  <Slides>72</Slides>
  <Notes>67</Notes>
  <HiddenSlides>0</HiddenSlides>
  <MMClips>72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Calibri</vt:lpstr>
      <vt:lpstr>Century Gothic</vt:lpstr>
      <vt:lpstr>Garamond</vt:lpstr>
      <vt:lpstr>Savon</vt:lpstr>
      <vt:lpstr>(RE)Introduction to gorilla</vt:lpstr>
      <vt:lpstr>Overview</vt:lpstr>
      <vt:lpstr> What is Gorilla? </vt:lpstr>
      <vt:lpstr>Creating a gorilla account</vt:lpstr>
      <vt:lpstr>Gorilla Home Screen</vt:lpstr>
      <vt:lpstr>Creating a project</vt:lpstr>
      <vt:lpstr>Creating a project</vt:lpstr>
      <vt:lpstr>Project home page</vt:lpstr>
      <vt:lpstr>Creating a Questionnaire</vt:lpstr>
      <vt:lpstr>Questionnaire builder</vt:lpstr>
      <vt:lpstr>Questionnaire builder</vt:lpstr>
      <vt:lpstr>Creating a Questionnaire</vt:lpstr>
      <vt:lpstr>Creating a questionnaire</vt:lpstr>
      <vt:lpstr>Creating a Questionnaire</vt:lpstr>
      <vt:lpstr>Creating a Questionnaire</vt:lpstr>
      <vt:lpstr>Creating a Questionnaire</vt:lpstr>
      <vt:lpstr>Creating a Questionnaire</vt:lpstr>
      <vt:lpstr>Creating a Questionnaire</vt:lpstr>
      <vt:lpstr>Creating a Questionnaire</vt:lpstr>
      <vt:lpstr>Creating a Questionnaire</vt:lpstr>
      <vt:lpstr>Creating a Questionnaire</vt:lpstr>
      <vt:lpstr>Creating a Questionnaire</vt:lpstr>
      <vt:lpstr>Creating a Task</vt:lpstr>
      <vt:lpstr>Lexical decision</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Spreadsheet In Gorilla</vt:lpstr>
      <vt:lpstr>Creating a Spreadsheet In Gorilla</vt:lpstr>
      <vt:lpstr>Creating a Spreadsheet In Gorilla</vt:lpstr>
      <vt:lpstr>Creating a Spreadsheet In Gorilla</vt:lpstr>
      <vt:lpstr>Uploading a spreadsheet</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Creating a task</vt:lpstr>
      <vt:lpstr>Putting it together</vt:lpstr>
      <vt:lpstr>Putting it together</vt:lpstr>
      <vt:lpstr>Putting it together</vt:lpstr>
      <vt:lpstr>Putting it together</vt:lpstr>
      <vt:lpstr>Putting it together</vt:lpstr>
      <vt:lpstr>Putting it together</vt:lpstr>
      <vt:lpstr>Putting it together</vt:lpstr>
      <vt:lpstr>PowerPoint Presentation</vt:lpstr>
      <vt:lpstr>PowerPoint Presentation</vt:lpstr>
      <vt:lpstr>PowerPoint Presentation</vt:lpstr>
      <vt:lpstr>Skills checklist</vt:lpstr>
    </vt:vector>
  </TitlesOfParts>
  <Company>UCL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Statistics &amp; SPSS</dc:title>
  <dc:creator>Eva Poort</dc:creator>
  <cp:lastModifiedBy>Catriona Silvey</cp:lastModifiedBy>
  <cp:revision>188</cp:revision>
  <cp:lastPrinted>2015-10-19T14:37:53Z</cp:lastPrinted>
  <dcterms:created xsi:type="dcterms:W3CDTF">2014-11-05T14:41:02Z</dcterms:created>
  <dcterms:modified xsi:type="dcterms:W3CDTF">2023-11-20T11:40:13Z</dcterms:modified>
</cp:coreProperties>
</file>